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385" r:id="rId3"/>
    <p:sldId id="533" r:id="rId5"/>
    <p:sldId id="534" r:id="rId6"/>
    <p:sldId id="535" r:id="rId7"/>
    <p:sldId id="580" r:id="rId8"/>
    <p:sldId id="583" r:id="rId9"/>
    <p:sldId id="584" r:id="rId10"/>
    <p:sldId id="581" r:id="rId11"/>
    <p:sldId id="585" r:id="rId12"/>
    <p:sldId id="582" r:id="rId13"/>
    <p:sldId id="536" r:id="rId14"/>
    <p:sldId id="537" r:id="rId15"/>
    <p:sldId id="538" r:id="rId16"/>
    <p:sldId id="586" r:id="rId17"/>
    <p:sldId id="587" r:id="rId18"/>
    <p:sldId id="588" r:id="rId19"/>
    <p:sldId id="589" r:id="rId20"/>
    <p:sldId id="590" r:id="rId21"/>
    <p:sldId id="539" r:id="rId22"/>
    <p:sldId id="540" r:id="rId23"/>
    <p:sldId id="541" r:id="rId24"/>
    <p:sldId id="542" r:id="rId25"/>
    <p:sldId id="543" r:id="rId26"/>
    <p:sldId id="544" r:id="rId27"/>
    <p:sldId id="545" r:id="rId28"/>
    <p:sldId id="546" r:id="rId29"/>
    <p:sldId id="547" r:id="rId30"/>
    <p:sldId id="548" r:id="rId31"/>
    <p:sldId id="549" r:id="rId32"/>
    <p:sldId id="550" r:id="rId33"/>
    <p:sldId id="591" r:id="rId34"/>
    <p:sldId id="592" r:id="rId35"/>
    <p:sldId id="593" r:id="rId36"/>
    <p:sldId id="594" r:id="rId37"/>
    <p:sldId id="595" r:id="rId38"/>
    <p:sldId id="596" r:id="rId39"/>
    <p:sldId id="597" r:id="rId40"/>
    <p:sldId id="551" r:id="rId41"/>
    <p:sldId id="552" r:id="rId42"/>
    <p:sldId id="553" r:id="rId43"/>
    <p:sldId id="598" r:id="rId44"/>
    <p:sldId id="599" r:id="rId45"/>
    <p:sldId id="600" r:id="rId46"/>
    <p:sldId id="554" r:id="rId47"/>
    <p:sldId id="555" r:id="rId48"/>
    <p:sldId id="601" r:id="rId49"/>
    <p:sldId id="602" r:id="rId50"/>
    <p:sldId id="603" r:id="rId51"/>
    <p:sldId id="556" r:id="rId52"/>
    <p:sldId id="557" r:id="rId53"/>
    <p:sldId id="558" r:id="rId54"/>
    <p:sldId id="559" r:id="rId55"/>
    <p:sldId id="560" r:id="rId56"/>
    <p:sldId id="561" r:id="rId57"/>
    <p:sldId id="604" r:id="rId58"/>
    <p:sldId id="605" r:id="rId59"/>
    <p:sldId id="606" r:id="rId60"/>
    <p:sldId id="607" r:id="rId61"/>
    <p:sldId id="608" r:id="rId62"/>
    <p:sldId id="609" r:id="rId63"/>
    <p:sldId id="610" r:id="rId64"/>
    <p:sldId id="611" r:id="rId65"/>
    <p:sldId id="562" r:id="rId66"/>
    <p:sldId id="564" r:id="rId67"/>
    <p:sldId id="563" r:id="rId68"/>
    <p:sldId id="565" r:id="rId69"/>
    <p:sldId id="61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9"/>
  </p:normalViewPr>
  <p:slideViewPr>
    <p:cSldViewPr snapToGrid="0" snapToObjects="1">
      <p:cViewPr>
        <p:scale>
          <a:sx n="88" d="100"/>
          <a:sy n="88" d="100"/>
        </p:scale>
        <p:origin x="280"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0B3B8-0D0B-9B4B-9F5A-06B777F978EA}"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E78F7-26FD-E742-878D-33FD3B7D29B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a:t>同学们好！我叫袁春，来自清华大学深圳研究生院，欢迎来到统计学习方法的课堂。</a:t>
            </a:r>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919EED1-2467-3E4F-A1E7-8B85A283B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F919EED1-2467-3E4F-A1E7-8B85A283B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F919EED1-2467-3E4F-A1E7-8B85A283B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3086" y="1073150"/>
            <a:ext cx="10515600" cy="1325563"/>
          </a:xfrm>
        </p:spPr>
        <p:txBody>
          <a:bodyPr/>
          <a:lstStyle/>
          <a:p>
            <a:r>
              <a:rPr lang="en-GB"/>
              <a:t>Click to edit Master title style</a:t>
            </a:r>
            <a:endParaRPr lang="en-US"/>
          </a:p>
        </p:txBody>
      </p:sp>
      <p:sp>
        <p:nvSpPr>
          <p:cNvPr id="3" name="Content Placeholder 2"/>
          <p:cNvSpPr>
            <a:spLocks noGrp="1"/>
          </p:cNvSpPr>
          <p:nvPr>
            <p:ph idx="1"/>
          </p:nvPr>
        </p:nvSpPr>
        <p:spPr>
          <a:xfrm>
            <a:off x="838200" y="2201863"/>
            <a:ext cx="10515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F919EED1-2467-3E4F-A1E7-8B85A283B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F919EED1-2467-3E4F-A1E7-8B85A283B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F919EED1-2467-3E4F-A1E7-8B85A283B7C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F919EED1-2467-3E4F-A1E7-8B85A283B7C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919EED1-2467-3E4F-A1E7-8B85A283B7C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19EED1-2467-3E4F-A1E7-8B85A283B7C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F919EED1-2467-3E4F-A1E7-8B85A283B7C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F919EED1-2467-3E4F-A1E7-8B85A283B7C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8ADA-B878-DA44-BAC5-5E8BDDC44CC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19EED1-2467-3E4F-A1E7-8B85A283B7CF}"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A8ADA-B878-DA44-BAC5-5E8BDDC44CC2}" type="slidenum">
              <a:rPr lang="en-US" smtClean="0"/>
            </a:fld>
            <a:endParaRPr lang="en-US"/>
          </a:p>
        </p:txBody>
      </p:sp>
      <p:pic>
        <p:nvPicPr>
          <p:cNvPr id="8" name="Picture 7"/>
          <p:cNvPicPr>
            <a:picLocks noChangeAspect="1"/>
          </p:cNvPicPr>
          <p:nvPr userDrawn="1"/>
        </p:nvPicPr>
        <p:blipFill>
          <a:blip r:embed="rId12"/>
          <a:stretch>
            <a:fillRect/>
          </a:stretch>
        </p:blipFill>
        <p:spPr>
          <a:xfrm>
            <a:off x="15015" y="0"/>
            <a:ext cx="1216197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2" Type="http://schemas.openxmlformats.org/officeDocument/2006/relationships/notesSlide" Target="../notesSlides/notesSlide18.xml"/><Relationship Id="rId11" Type="http://schemas.openxmlformats.org/officeDocument/2006/relationships/slideLayout" Target="../slideLayouts/slideLayout2.xml"/><Relationship Id="rId10" Type="http://schemas.openxmlformats.org/officeDocument/2006/relationships/image" Target="../media/image43.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2" Type="http://schemas.openxmlformats.org/officeDocument/2006/relationships/notesSlide" Target="../notesSlides/notesSlide19.xml"/><Relationship Id="rId11" Type="http://schemas.openxmlformats.org/officeDocument/2006/relationships/slideLayout" Target="../slideLayouts/slideLayout2.xml"/><Relationship Id="rId10" Type="http://schemas.openxmlformats.org/officeDocument/2006/relationships/image" Target="../media/image53.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45.png"/><Relationship Id="rId2" Type="http://schemas.openxmlformats.org/officeDocument/2006/relationships/image" Target="../media/image55.png"/><Relationship Id="rId14" Type="http://schemas.openxmlformats.org/officeDocument/2006/relationships/notesSlide" Target="../notesSlides/notesSlide20.xml"/><Relationship Id="rId13" Type="http://schemas.openxmlformats.org/officeDocument/2006/relationships/slideLayout" Target="../slideLayouts/slideLayout2.xml"/><Relationship Id="rId12" Type="http://schemas.openxmlformats.org/officeDocument/2006/relationships/image" Target="../media/image62.png"/><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54.png"/></Relationships>
</file>

<file path=ppt/slides/_rels/slide21.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39.png"/><Relationship Id="rId11" Type="http://schemas.openxmlformats.org/officeDocument/2006/relationships/notesSlide" Target="../notesSlides/notesSlide21.xml"/><Relationship Id="rId10" Type="http://schemas.openxmlformats.org/officeDocument/2006/relationships/slideLayout" Target="../slideLayouts/slideLayout2.xml"/><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39.png"/><Relationship Id="rId1" Type="http://schemas.openxmlformats.org/officeDocument/2006/relationships/image" Target="../media/image7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0.png"/><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69.png"/><Relationship Id="rId2" Type="http://schemas.openxmlformats.org/officeDocument/2006/relationships/image" Target="../media/image39.png"/><Relationship Id="rId10" Type="http://schemas.openxmlformats.org/officeDocument/2006/relationships/notesSlide" Target="../notesSlides/notesSlide24.xml"/><Relationship Id="rId1" Type="http://schemas.openxmlformats.org/officeDocument/2006/relationships/image" Target="../media/image68.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2.xml"/><Relationship Id="rId7" Type="http://schemas.openxmlformats.org/officeDocument/2006/relationships/image" Target="../media/image85.png"/><Relationship Id="rId6" Type="http://schemas.openxmlformats.org/officeDocument/2006/relationships/image" Target="../media/image80.png"/><Relationship Id="rId5" Type="http://schemas.openxmlformats.org/officeDocument/2006/relationships/image" Target="../media/image39.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86.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4.png"/></Relationships>
</file>

<file path=ppt/slides/_rels/slide33.xml.rels><?xml version="1.0" encoding="UTF-8" standalone="yes"?>
<Relationships xmlns="http://schemas.openxmlformats.org/package/2006/relationships"><Relationship Id="rId9" Type="http://schemas.openxmlformats.org/officeDocument/2006/relationships/image" Target="../media/image120.png"/><Relationship Id="rId8" Type="http://schemas.openxmlformats.org/officeDocument/2006/relationships/image" Target="../media/image119.png"/><Relationship Id="rId7" Type="http://schemas.openxmlformats.org/officeDocument/2006/relationships/image" Target="../media/image118.png"/><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2" Type="http://schemas.openxmlformats.org/officeDocument/2006/relationships/notesSlide" Target="../notesSlides/notesSlide33.xml"/><Relationship Id="rId11" Type="http://schemas.openxmlformats.org/officeDocument/2006/relationships/slideLayout" Target="../slideLayouts/slideLayout2.xml"/><Relationship Id="rId10" Type="http://schemas.openxmlformats.org/officeDocument/2006/relationships/image" Target="../media/image121.png"/><Relationship Id="rId1" Type="http://schemas.openxmlformats.org/officeDocument/2006/relationships/image" Target="../media/image112.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0.png"/><Relationship Id="rId2" Type="http://schemas.openxmlformats.org/officeDocument/2006/relationships/image" Target="../media/image123.png"/><Relationship Id="rId1" Type="http://schemas.openxmlformats.org/officeDocument/2006/relationships/image" Target="../media/image1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2.png"/><Relationship Id="rId7" Type="http://schemas.openxmlformats.org/officeDocument/2006/relationships/image" Target="../media/image141.png"/><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0" Type="http://schemas.openxmlformats.org/officeDocument/2006/relationships/notesSlide" Target="../notesSlides/notesSlide42.xml"/><Relationship Id="rId1" Type="http://schemas.openxmlformats.org/officeDocument/2006/relationships/image" Target="../media/image1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2.xml"/><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47.xml.rels><?xml version="1.0" encoding="UTF-8" standalone="yes"?>
<Relationships xmlns="http://schemas.openxmlformats.org/package/2006/relationships"><Relationship Id="rId9" Type="http://schemas.openxmlformats.org/officeDocument/2006/relationships/image" Target="../media/image164.png"/><Relationship Id="rId8" Type="http://schemas.openxmlformats.org/officeDocument/2006/relationships/image" Target="../media/image163.png"/><Relationship Id="rId7" Type="http://schemas.openxmlformats.org/officeDocument/2006/relationships/image" Target="../media/image162.png"/><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3" Type="http://schemas.openxmlformats.org/officeDocument/2006/relationships/image" Target="../media/image158.png"/><Relationship Id="rId2" Type="http://schemas.openxmlformats.org/officeDocument/2006/relationships/image" Target="../media/image157.png"/><Relationship Id="rId11" Type="http://schemas.openxmlformats.org/officeDocument/2006/relationships/notesSlide" Target="../notesSlides/notesSlide47.xml"/><Relationship Id="rId10" Type="http://schemas.openxmlformats.org/officeDocument/2006/relationships/slideLayout" Target="../slideLayouts/slideLayout2.xml"/><Relationship Id="rId1" Type="http://schemas.openxmlformats.org/officeDocument/2006/relationships/image" Target="../media/image155.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172.png"/><Relationship Id="rId1" Type="http://schemas.openxmlformats.org/officeDocument/2006/relationships/image" Target="../media/image171.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2.xml"/><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178.png"/><Relationship Id="rId1" Type="http://schemas.openxmlformats.org/officeDocument/2006/relationships/image" Target="../media/image177.pn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185.png"/><Relationship Id="rId1" Type="http://schemas.openxmlformats.org/officeDocument/2006/relationships/image" Target="../media/image184.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image" Target="../media/image184.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189.png"/><Relationship Id="rId1" Type="http://schemas.openxmlformats.org/officeDocument/2006/relationships/image" Target="../media/image188.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2.xml"/><Relationship Id="rId4" Type="http://schemas.openxmlformats.org/officeDocument/2006/relationships/image" Target="../media/image193.png"/><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84.png"/><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9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2.xml"/><Relationship Id="rId3" Type="http://schemas.openxmlformats.org/officeDocument/2006/relationships/image" Target="../media/image198.png"/><Relationship Id="rId2" Type="http://schemas.openxmlformats.org/officeDocument/2006/relationships/image" Target="../media/image200.png"/><Relationship Id="rId1" Type="http://schemas.openxmlformats.org/officeDocument/2006/relationships/image" Target="../media/image199.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201.png"/><Relationship Id="rId1" Type="http://schemas.openxmlformats.org/officeDocument/2006/relationships/image" Target="../media/image19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2.xml"/><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image" Target="../media/image208.png"/><Relationship Id="rId1" Type="http://schemas.openxmlformats.org/officeDocument/2006/relationships/image" Target="../media/image207.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image" Target="../media/image210.png"/><Relationship Id="rId1" Type="http://schemas.openxmlformats.org/officeDocument/2006/relationships/image" Target="../media/image20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1528205" y="0"/>
            <a:ext cx="9144000" cy="2223458"/>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TextBox 5"/>
          <p:cNvSpPr txBox="1"/>
          <p:nvPr/>
        </p:nvSpPr>
        <p:spPr>
          <a:xfrm>
            <a:off x="2755270" y="3600190"/>
            <a:ext cx="2492990" cy="1200329"/>
          </a:xfrm>
          <a:prstGeom prst="rect">
            <a:avLst/>
          </a:prstGeom>
          <a:noFill/>
        </p:spPr>
        <p:txBody>
          <a:bodyPr wrap="none" rtlCol="0">
            <a:spAutoFit/>
          </a:bodyPr>
          <a:lstStyle/>
          <a:p>
            <a:r>
              <a:rPr lang="zh-CN" altLang="en-US" sz="3600" dirty="0">
                <a:latin typeface="DengXian" panose="02010600030101010101" pitchFamily="2" charset="-122"/>
                <a:ea typeface="DengXian" panose="02010600030101010101" pitchFamily="2" charset="-122"/>
              </a:rPr>
              <a:t>第</a:t>
            </a:r>
            <a:r>
              <a:rPr lang="ja-JP" altLang="en-US" sz="3600">
                <a:latin typeface="DengXian" panose="02010600030101010101" pitchFamily="2" charset="-122"/>
                <a:ea typeface="DengXian" panose="02010600030101010101" pitchFamily="2" charset="-122"/>
              </a:rPr>
              <a:t>十六</a:t>
            </a:r>
            <a:r>
              <a:rPr lang="zh-CN" altLang="en-US" sz="3600" dirty="0">
                <a:latin typeface="DengXian" panose="02010600030101010101" pitchFamily="2" charset="-122"/>
                <a:ea typeface="DengXian" panose="02010600030101010101" pitchFamily="2" charset="-122"/>
              </a:rPr>
              <a:t>章</a:t>
            </a:r>
            <a:br>
              <a:rPr lang="en-US" altLang="zh-CN" sz="3600" dirty="0">
                <a:latin typeface="DengXian" panose="02010600030101010101" pitchFamily="2" charset="-122"/>
                <a:ea typeface="DengXian" panose="02010600030101010101" pitchFamily="2" charset="-122"/>
              </a:rPr>
            </a:br>
            <a:r>
              <a:rPr lang="ja-JP" altLang="en-US" sz="3600">
                <a:latin typeface="DengXian" panose="02010600030101010101" pitchFamily="2" charset="-122"/>
                <a:ea typeface="DengXian" panose="02010600030101010101" pitchFamily="2" charset="-122"/>
              </a:rPr>
              <a:t>主成分分析</a:t>
            </a:r>
            <a:endParaRPr lang="en-US" altLang="zh-CN" sz="3600" dirty="0">
              <a:latin typeface="DengXian" panose="02010600030101010101" pitchFamily="2" charset="-122"/>
              <a:ea typeface="DengXian" panose="02010600030101010101" pitchFamily="2" charset="-122"/>
            </a:endParaRPr>
          </a:p>
        </p:txBody>
      </p:sp>
      <p:sp>
        <p:nvSpPr>
          <p:cNvPr id="10" name="矩形 9"/>
          <p:cNvSpPr/>
          <p:nvPr/>
        </p:nvSpPr>
        <p:spPr>
          <a:xfrm>
            <a:off x="10181131" y="5523423"/>
            <a:ext cx="318257" cy="318257"/>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连接符 6"/>
          <p:cNvCxnSpPr/>
          <p:nvPr/>
        </p:nvCxnSpPr>
        <p:spPr>
          <a:xfrm>
            <a:off x="6874960" y="5834491"/>
            <a:ext cx="3306170" cy="0"/>
          </a:xfrm>
          <a:prstGeom prst="line">
            <a:avLst/>
          </a:prstGeom>
          <a:ln w="19050">
            <a:solidFill>
              <a:srgbClr val="782C73"/>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77248" y="2255492"/>
            <a:ext cx="7050146" cy="385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8328711" y="2255408"/>
            <a:ext cx="2302809" cy="38599"/>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12727" y="1171646"/>
            <a:ext cx="2777692" cy="933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主成分分析</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在数据总体（</a:t>
            </a:r>
            <a:r>
              <a:rPr lang="en-GB" altLang="zh-CN" dirty="0">
                <a:latin typeface="DengXian" panose="02010600030101010101" pitchFamily="2" charset="-122"/>
                <a:ea typeface="DengXian" panose="02010600030101010101" pitchFamily="2" charset="-122"/>
              </a:rPr>
              <a:t>population)</a:t>
            </a:r>
            <a:r>
              <a:rPr lang="ja-JP" altLang="en-US">
                <a:latin typeface="DengXian" panose="02010600030101010101" pitchFamily="2" charset="-122"/>
                <a:ea typeface="DengXian" panose="02010600030101010101" pitchFamily="2" charset="-122"/>
              </a:rPr>
              <a:t>上进行的主成分分析称为总体主成分分析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在有限样本上进行的主成分分析称为样本主成分分析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总体主成分分析是样本主成分分析的基础</a:t>
            </a:r>
            <a:endParaRPr lang="en-GB"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定义和导出</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维随机变量，其均值向量是</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协方差矩阵是</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考虑由</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维随机变量</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到</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维随机变量</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的线性变换</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 </a:t>
            </a:r>
            <a:endParaRPr lang="en-GB" altLang="zh-CN" dirty="0">
              <a:latin typeface="DengXian" panose="02010600030101010101" pitchFamily="2" charset="-122"/>
              <a:ea typeface="DengXian" panose="02010600030101010101" pitchFamily="2" charset="-122"/>
            </a:endParaRPr>
          </a:p>
        </p:txBody>
      </p:sp>
      <p:grpSp>
        <p:nvGrpSpPr>
          <p:cNvPr id="9" name="Group 8"/>
          <p:cNvGrpSpPr/>
          <p:nvPr/>
        </p:nvGrpSpPr>
        <p:grpSpPr>
          <a:xfrm>
            <a:off x="2003922" y="2112963"/>
            <a:ext cx="2277565" cy="594417"/>
            <a:chOff x="2003922" y="2112963"/>
            <a:chExt cx="2277565" cy="594417"/>
          </a:xfrm>
        </p:grpSpPr>
        <p:pic>
          <p:nvPicPr>
            <p:cNvPr id="4" name="Picture 3"/>
            <p:cNvPicPr>
              <a:picLocks noChangeAspect="1"/>
            </p:cNvPicPr>
            <p:nvPr/>
          </p:nvPicPr>
          <p:blipFill>
            <a:blip r:embed="rId1"/>
            <a:stretch>
              <a:fillRect/>
            </a:stretch>
          </p:blipFill>
          <p:spPr>
            <a:xfrm>
              <a:off x="2109787" y="2252663"/>
              <a:ext cx="2171700" cy="292100"/>
            </a:xfrm>
            <a:prstGeom prst="rect">
              <a:avLst/>
            </a:prstGeom>
          </p:spPr>
        </p:pic>
        <p:pic>
          <p:nvPicPr>
            <p:cNvPr id="5" name="Picture 4"/>
            <p:cNvPicPr>
              <a:picLocks noChangeAspect="1"/>
            </p:cNvPicPr>
            <p:nvPr/>
          </p:nvPicPr>
          <p:blipFill>
            <a:blip r:embed="rId2"/>
            <a:stretch>
              <a:fillRect/>
            </a:stretch>
          </p:blipFill>
          <p:spPr>
            <a:xfrm>
              <a:off x="2109787" y="2112963"/>
              <a:ext cx="472869" cy="228600"/>
            </a:xfrm>
            <a:prstGeom prst="rect">
              <a:avLst/>
            </a:prstGeom>
          </p:spPr>
        </p:pic>
        <p:pic>
          <p:nvPicPr>
            <p:cNvPr id="6" name="Picture 5"/>
            <p:cNvPicPr>
              <a:picLocks noChangeAspect="1"/>
            </p:cNvPicPr>
            <p:nvPr/>
          </p:nvPicPr>
          <p:blipFill>
            <a:blip r:embed="rId2"/>
            <a:stretch>
              <a:fillRect/>
            </a:stretch>
          </p:blipFill>
          <p:spPr>
            <a:xfrm>
              <a:off x="2003922" y="2478780"/>
              <a:ext cx="578734" cy="228600"/>
            </a:xfrm>
            <a:prstGeom prst="rect">
              <a:avLst/>
            </a:prstGeom>
          </p:spPr>
        </p:pic>
        <p:pic>
          <p:nvPicPr>
            <p:cNvPr id="7" name="Picture 6"/>
            <p:cNvPicPr>
              <a:picLocks noChangeAspect="1"/>
            </p:cNvPicPr>
            <p:nvPr/>
          </p:nvPicPr>
          <p:blipFill>
            <a:blip r:embed="rId2"/>
            <a:stretch>
              <a:fillRect/>
            </a:stretch>
          </p:blipFill>
          <p:spPr>
            <a:xfrm>
              <a:off x="2653621" y="2112963"/>
              <a:ext cx="299249" cy="228600"/>
            </a:xfrm>
            <a:prstGeom prst="rect">
              <a:avLst/>
            </a:prstGeom>
          </p:spPr>
        </p:pic>
      </p:grpSp>
      <p:pic>
        <p:nvPicPr>
          <p:cNvPr id="10" name="Picture 9"/>
          <p:cNvPicPr>
            <a:picLocks noChangeAspect="1"/>
          </p:cNvPicPr>
          <p:nvPr/>
        </p:nvPicPr>
        <p:blipFill>
          <a:blip r:embed="rId3"/>
          <a:stretch>
            <a:fillRect/>
          </a:stretch>
        </p:blipFill>
        <p:spPr>
          <a:xfrm>
            <a:off x="9538379" y="2292206"/>
            <a:ext cx="241300" cy="317500"/>
          </a:xfrm>
          <a:prstGeom prst="rect">
            <a:avLst/>
          </a:prstGeom>
        </p:spPr>
      </p:pic>
      <p:pic>
        <p:nvPicPr>
          <p:cNvPr id="13" name="Picture 12"/>
          <p:cNvPicPr>
            <a:picLocks noChangeAspect="1"/>
          </p:cNvPicPr>
          <p:nvPr/>
        </p:nvPicPr>
        <p:blipFill>
          <a:blip r:embed="rId4"/>
          <a:stretch>
            <a:fillRect/>
          </a:stretch>
        </p:blipFill>
        <p:spPr>
          <a:xfrm>
            <a:off x="3801341" y="2835563"/>
            <a:ext cx="3314700" cy="355600"/>
          </a:xfrm>
          <a:prstGeom prst="rect">
            <a:avLst/>
          </a:prstGeom>
        </p:spPr>
      </p:pic>
      <p:pic>
        <p:nvPicPr>
          <p:cNvPr id="14" name="Picture 13"/>
          <p:cNvPicPr>
            <a:picLocks noChangeAspect="1"/>
          </p:cNvPicPr>
          <p:nvPr/>
        </p:nvPicPr>
        <p:blipFill>
          <a:blip r:embed="rId5"/>
          <a:stretch>
            <a:fillRect/>
          </a:stretch>
        </p:blipFill>
        <p:spPr>
          <a:xfrm>
            <a:off x="3337791" y="3232152"/>
            <a:ext cx="279400" cy="317500"/>
          </a:xfrm>
          <a:prstGeom prst="rect">
            <a:avLst/>
          </a:prstGeom>
        </p:spPr>
      </p:pic>
      <p:pic>
        <p:nvPicPr>
          <p:cNvPr id="15" name="Picture 14"/>
          <p:cNvPicPr>
            <a:picLocks noChangeAspect="1"/>
          </p:cNvPicPr>
          <p:nvPr/>
        </p:nvPicPr>
        <p:blipFill>
          <a:blip r:embed="rId6"/>
          <a:stretch>
            <a:fillRect/>
          </a:stretch>
        </p:blipFill>
        <p:spPr>
          <a:xfrm>
            <a:off x="3801341" y="3584432"/>
            <a:ext cx="3962400" cy="495300"/>
          </a:xfrm>
          <a:prstGeom prst="rect">
            <a:avLst/>
          </a:prstGeom>
        </p:spPr>
      </p:pic>
      <p:pic>
        <p:nvPicPr>
          <p:cNvPr id="16" name="Picture 15"/>
          <p:cNvPicPr>
            <a:picLocks noChangeAspect="1"/>
          </p:cNvPicPr>
          <p:nvPr/>
        </p:nvPicPr>
        <p:blipFill>
          <a:blip r:embed="rId7"/>
          <a:stretch>
            <a:fillRect/>
          </a:stretch>
        </p:blipFill>
        <p:spPr>
          <a:xfrm>
            <a:off x="6989041" y="4310280"/>
            <a:ext cx="2120900" cy="317500"/>
          </a:xfrm>
          <a:prstGeom prst="rect">
            <a:avLst/>
          </a:prstGeom>
        </p:spPr>
      </p:pic>
      <p:pic>
        <p:nvPicPr>
          <p:cNvPr id="17" name="Picture 16"/>
          <p:cNvPicPr>
            <a:picLocks noChangeAspect="1"/>
          </p:cNvPicPr>
          <p:nvPr/>
        </p:nvPicPr>
        <p:blipFill>
          <a:blip r:embed="rId8"/>
          <a:stretch>
            <a:fillRect/>
          </a:stretch>
        </p:blipFill>
        <p:spPr>
          <a:xfrm>
            <a:off x="3949700" y="4759580"/>
            <a:ext cx="4292600" cy="571500"/>
          </a:xfrm>
          <a:prstGeom prst="rect">
            <a:avLst/>
          </a:prstGeom>
        </p:spPr>
      </p:pic>
      <p:pic>
        <p:nvPicPr>
          <p:cNvPr id="18" name="Picture 17"/>
          <p:cNvPicPr>
            <a:picLocks noChangeAspect="1"/>
          </p:cNvPicPr>
          <p:nvPr/>
        </p:nvPicPr>
        <p:blipFill>
          <a:blip r:embed="rId9"/>
          <a:stretch>
            <a:fillRect/>
          </a:stretch>
        </p:blipFill>
        <p:spPr>
          <a:xfrm>
            <a:off x="2236787" y="5287966"/>
            <a:ext cx="4089400" cy="431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定义和导出</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由</a:t>
            </a:r>
            <a:r>
              <a:rPr lang="ja-JP" altLang="en-US">
                <a:latin typeface="DengXian" panose="02010600030101010101" pitchFamily="2" charset="-122"/>
                <a:ea typeface="DengXian" panose="02010600030101010101" pitchFamily="2" charset="-122"/>
              </a:rPr>
              <a:t>随机变量性质可知</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105150" y="3061855"/>
            <a:ext cx="5981700" cy="167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定义和导出</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974850" y="2748396"/>
            <a:ext cx="8242300" cy="2857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定义和导出</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283619"/>
            <a:ext cx="10515600" cy="4351338"/>
          </a:xfrm>
        </p:spPr>
        <p:txBody>
          <a:bodyPr>
            <a:normAutofit/>
          </a:bodyPr>
          <a:lstStyle/>
          <a:p>
            <a:r>
              <a:rPr lang="ja-JP" altLang="en-GB">
                <a:latin typeface="DengXian" panose="02010600030101010101" pitchFamily="2" charset="-122"/>
                <a:ea typeface="DengXian" panose="02010600030101010101" pitchFamily="2" charset="-122"/>
              </a:rPr>
              <a:t>定义中</a:t>
            </a:r>
            <a:r>
              <a:rPr lang="ja-JP" altLang="en-US">
                <a:latin typeface="DengXian" panose="02010600030101010101" pitchFamily="2" charset="-122"/>
                <a:ea typeface="DengXian" panose="02010600030101010101" pitchFamily="2" charset="-122"/>
              </a:rPr>
              <a:t>的条件</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表明线性变换是正交变换</a:t>
            </a:r>
            <a:r>
              <a:rPr lang="zh-CN" altLang="en-US"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是</a:t>
            </a:r>
            <a:r>
              <a:rPr lang="ja-JP" altLang="en-US">
                <a:latin typeface="DengXian" panose="02010600030101010101" pitchFamily="2" charset="-122"/>
                <a:ea typeface="DengXian" panose="02010600030101010101" pitchFamily="2" charset="-122"/>
              </a:rPr>
              <a:t>其一组标准正交基</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条件（</a:t>
            </a:r>
            <a:r>
              <a:rPr lang="en-US" altLang="ja-JP"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给出了一个求主成分的方法：</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第一步，在</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的所有线性变换 </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中</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在</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条件下</a:t>
            </a:r>
            <a:r>
              <a:rPr lang="zh-CN" altLang="en-US" dirty="0">
                <a:latin typeface="DengXian" panose="02010600030101010101" pitchFamily="2" charset="-122"/>
                <a:ea typeface="DengXian" panose="02010600030101010101" pitchFamily="2" charset="-122"/>
              </a:rPr>
              <a:t>，求方差最大的，</a:t>
            </a:r>
            <a:r>
              <a:rPr lang="ja-JP" altLang="en-US">
                <a:latin typeface="DengXian" panose="02010600030101010101" pitchFamily="2" charset="-122"/>
                <a:ea typeface="DengXian" panose="02010600030101010101" pitchFamily="2" charset="-122"/>
              </a:rPr>
              <a:t>得到</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的第一主成分</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8360641" y="2246313"/>
            <a:ext cx="1511300" cy="304800"/>
          </a:xfrm>
          <a:prstGeom prst="rect">
            <a:avLst/>
          </a:prstGeom>
        </p:spPr>
      </p:pic>
      <p:grpSp>
        <p:nvGrpSpPr>
          <p:cNvPr id="13" name="Group 12"/>
          <p:cNvGrpSpPr/>
          <p:nvPr/>
        </p:nvGrpSpPr>
        <p:grpSpPr>
          <a:xfrm>
            <a:off x="4123459" y="2710206"/>
            <a:ext cx="2476500" cy="1094672"/>
            <a:chOff x="4123459" y="2710206"/>
            <a:chExt cx="2476500" cy="1094672"/>
          </a:xfrm>
        </p:grpSpPr>
        <p:pic>
          <p:nvPicPr>
            <p:cNvPr id="5" name="Picture 4"/>
            <p:cNvPicPr>
              <a:picLocks noChangeAspect="1"/>
            </p:cNvPicPr>
            <p:nvPr/>
          </p:nvPicPr>
          <p:blipFill>
            <a:blip r:embed="rId2"/>
            <a:stretch>
              <a:fillRect/>
            </a:stretch>
          </p:blipFill>
          <p:spPr>
            <a:xfrm>
              <a:off x="4123459" y="2750778"/>
              <a:ext cx="2476500" cy="1054100"/>
            </a:xfrm>
            <a:prstGeom prst="rect">
              <a:avLst/>
            </a:prstGeom>
          </p:spPr>
        </p:pic>
        <p:pic>
          <p:nvPicPr>
            <p:cNvPr id="6" name="Picture 5"/>
            <p:cNvPicPr>
              <a:picLocks noChangeAspect="1"/>
            </p:cNvPicPr>
            <p:nvPr/>
          </p:nvPicPr>
          <p:blipFill>
            <a:blip r:embed="rId3"/>
            <a:stretch>
              <a:fillRect/>
            </a:stretch>
          </p:blipFill>
          <p:spPr>
            <a:xfrm>
              <a:off x="4123459" y="3388936"/>
              <a:ext cx="576724" cy="415942"/>
            </a:xfrm>
            <a:prstGeom prst="rect">
              <a:avLst/>
            </a:prstGeom>
          </p:spPr>
        </p:pic>
        <p:pic>
          <p:nvPicPr>
            <p:cNvPr id="7" name="Picture 6"/>
            <p:cNvPicPr>
              <a:picLocks noChangeAspect="1"/>
            </p:cNvPicPr>
            <p:nvPr/>
          </p:nvPicPr>
          <p:blipFill>
            <a:blip r:embed="rId3"/>
            <a:stretch>
              <a:fillRect/>
            </a:stretch>
          </p:blipFill>
          <p:spPr>
            <a:xfrm>
              <a:off x="4403315" y="3429000"/>
              <a:ext cx="576724" cy="285161"/>
            </a:xfrm>
            <a:prstGeom prst="rect">
              <a:avLst/>
            </a:prstGeom>
          </p:spPr>
        </p:pic>
        <p:pic>
          <p:nvPicPr>
            <p:cNvPr id="8" name="Picture 7"/>
            <p:cNvPicPr>
              <a:picLocks noChangeAspect="1"/>
            </p:cNvPicPr>
            <p:nvPr/>
          </p:nvPicPr>
          <p:blipFill>
            <a:blip r:embed="rId3"/>
            <a:stretch>
              <a:fillRect/>
            </a:stretch>
          </p:blipFill>
          <p:spPr>
            <a:xfrm>
              <a:off x="5246016" y="2710206"/>
              <a:ext cx="320512" cy="260808"/>
            </a:xfrm>
            <a:prstGeom prst="rect">
              <a:avLst/>
            </a:prstGeom>
          </p:spPr>
        </p:pic>
        <p:pic>
          <p:nvPicPr>
            <p:cNvPr id="9" name="Picture 8"/>
            <p:cNvPicPr>
              <a:picLocks noChangeAspect="1"/>
            </p:cNvPicPr>
            <p:nvPr/>
          </p:nvPicPr>
          <p:blipFill>
            <a:blip r:embed="rId3"/>
            <a:stretch>
              <a:fillRect/>
            </a:stretch>
          </p:blipFill>
          <p:spPr>
            <a:xfrm>
              <a:off x="4799813" y="2750778"/>
              <a:ext cx="356648" cy="260808"/>
            </a:xfrm>
            <a:prstGeom prst="rect">
              <a:avLst/>
            </a:prstGeom>
          </p:spPr>
        </p:pic>
        <p:pic>
          <p:nvPicPr>
            <p:cNvPr id="10" name="Picture 9"/>
            <p:cNvPicPr>
              <a:picLocks noChangeAspect="1"/>
            </p:cNvPicPr>
            <p:nvPr/>
          </p:nvPicPr>
          <p:blipFill>
            <a:blip r:embed="rId3"/>
            <a:stretch>
              <a:fillRect/>
            </a:stretch>
          </p:blipFill>
          <p:spPr>
            <a:xfrm>
              <a:off x="5041197" y="2728647"/>
              <a:ext cx="320512" cy="110118"/>
            </a:xfrm>
            <a:prstGeom prst="rect">
              <a:avLst/>
            </a:prstGeom>
          </p:spPr>
        </p:pic>
        <p:pic>
          <p:nvPicPr>
            <p:cNvPr id="11" name="Picture 10"/>
            <p:cNvPicPr>
              <a:picLocks noChangeAspect="1"/>
            </p:cNvPicPr>
            <p:nvPr/>
          </p:nvPicPr>
          <p:blipFill>
            <a:blip r:embed="rId3"/>
            <a:stretch>
              <a:fillRect/>
            </a:stretch>
          </p:blipFill>
          <p:spPr>
            <a:xfrm>
              <a:off x="5216370" y="2959875"/>
              <a:ext cx="189902" cy="154528"/>
            </a:xfrm>
            <a:prstGeom prst="rect">
              <a:avLst/>
            </a:prstGeom>
          </p:spPr>
        </p:pic>
        <p:pic>
          <p:nvPicPr>
            <p:cNvPr id="12" name="Picture 11"/>
            <p:cNvPicPr>
              <a:picLocks noChangeAspect="1"/>
            </p:cNvPicPr>
            <p:nvPr/>
          </p:nvPicPr>
          <p:blipFill>
            <a:blip r:embed="rId3"/>
            <a:stretch>
              <a:fillRect/>
            </a:stretch>
          </p:blipFill>
          <p:spPr>
            <a:xfrm>
              <a:off x="5464422" y="2882611"/>
              <a:ext cx="189902" cy="154528"/>
            </a:xfrm>
            <a:prstGeom prst="rect">
              <a:avLst/>
            </a:prstGeom>
          </p:spPr>
        </p:pic>
      </p:grpSp>
      <p:pic>
        <p:nvPicPr>
          <p:cNvPr id="14" name="Picture 13"/>
          <p:cNvPicPr>
            <a:picLocks noChangeAspect="1"/>
          </p:cNvPicPr>
          <p:nvPr/>
        </p:nvPicPr>
        <p:blipFill rotWithShape="1">
          <a:blip r:embed="rId4"/>
          <a:srcRect b="4295"/>
          <a:stretch>
            <a:fillRect/>
          </a:stretch>
        </p:blipFill>
        <p:spPr>
          <a:xfrm>
            <a:off x="5690886" y="4941269"/>
            <a:ext cx="1905000" cy="704959"/>
          </a:xfrm>
          <a:prstGeom prst="rect">
            <a:avLst/>
          </a:prstGeom>
        </p:spPr>
      </p:pic>
      <p:grpSp>
        <p:nvGrpSpPr>
          <p:cNvPr id="21" name="Group 20"/>
          <p:cNvGrpSpPr/>
          <p:nvPr/>
        </p:nvGrpSpPr>
        <p:grpSpPr>
          <a:xfrm>
            <a:off x="8802666" y="5190300"/>
            <a:ext cx="1057440" cy="478278"/>
            <a:chOff x="8699062" y="4623758"/>
            <a:chExt cx="1057440" cy="478278"/>
          </a:xfrm>
        </p:grpSpPr>
        <p:pic>
          <p:nvPicPr>
            <p:cNvPr id="16" name="Picture 15"/>
            <p:cNvPicPr>
              <a:picLocks noChangeAspect="1"/>
            </p:cNvPicPr>
            <p:nvPr/>
          </p:nvPicPr>
          <p:blipFill>
            <a:blip r:embed="rId5"/>
            <a:stretch>
              <a:fillRect/>
            </a:stretch>
          </p:blipFill>
          <p:spPr>
            <a:xfrm>
              <a:off x="8699062" y="4711699"/>
              <a:ext cx="1016000" cy="304800"/>
            </a:xfrm>
            <a:prstGeom prst="rect">
              <a:avLst/>
            </a:prstGeom>
          </p:spPr>
        </p:pic>
        <p:pic>
          <p:nvPicPr>
            <p:cNvPr id="17" name="Picture 16"/>
            <p:cNvPicPr>
              <a:picLocks noChangeAspect="1"/>
            </p:cNvPicPr>
            <p:nvPr/>
          </p:nvPicPr>
          <p:blipFill>
            <a:blip r:embed="rId6"/>
            <a:stretch>
              <a:fillRect/>
            </a:stretch>
          </p:blipFill>
          <p:spPr>
            <a:xfrm>
              <a:off x="9167004" y="4623758"/>
              <a:ext cx="411120" cy="221788"/>
            </a:xfrm>
            <a:prstGeom prst="rect">
              <a:avLst/>
            </a:prstGeom>
          </p:spPr>
        </p:pic>
        <p:pic>
          <p:nvPicPr>
            <p:cNvPr id="18" name="Picture 17"/>
            <p:cNvPicPr>
              <a:picLocks noChangeAspect="1"/>
            </p:cNvPicPr>
            <p:nvPr/>
          </p:nvPicPr>
          <p:blipFill>
            <a:blip r:embed="rId6"/>
            <a:stretch>
              <a:fillRect/>
            </a:stretch>
          </p:blipFill>
          <p:spPr>
            <a:xfrm>
              <a:off x="9255873" y="4921985"/>
              <a:ext cx="333753" cy="180051"/>
            </a:xfrm>
            <a:prstGeom prst="rect">
              <a:avLst/>
            </a:prstGeom>
          </p:spPr>
        </p:pic>
        <p:pic>
          <p:nvPicPr>
            <p:cNvPr id="19" name="Picture 18"/>
            <p:cNvPicPr>
              <a:picLocks noChangeAspect="1"/>
            </p:cNvPicPr>
            <p:nvPr/>
          </p:nvPicPr>
          <p:blipFill>
            <a:blip r:embed="rId6"/>
            <a:stretch>
              <a:fillRect/>
            </a:stretch>
          </p:blipFill>
          <p:spPr>
            <a:xfrm>
              <a:off x="9422749" y="4965807"/>
              <a:ext cx="333753" cy="90026"/>
            </a:xfrm>
            <a:prstGeom prst="rect">
              <a:avLst/>
            </a:prstGeom>
          </p:spPr>
        </p:pic>
        <p:pic>
          <p:nvPicPr>
            <p:cNvPr id="20" name="Picture 19"/>
            <p:cNvPicPr>
              <a:picLocks noChangeAspect="1"/>
            </p:cNvPicPr>
            <p:nvPr/>
          </p:nvPicPr>
          <p:blipFill>
            <a:blip r:embed="rId6"/>
            <a:stretch>
              <a:fillRect/>
            </a:stretch>
          </p:blipFill>
          <p:spPr>
            <a:xfrm rot="5400000">
              <a:off x="9159817" y="4875271"/>
              <a:ext cx="221786" cy="59824"/>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9616303" y="3518996"/>
            <a:ext cx="1930400" cy="762000"/>
          </a:xfrm>
          <a:prstGeom prst="rect">
            <a:avLst/>
          </a:prstGeom>
        </p:spPr>
      </p:pic>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定义和导出</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第二</a:t>
            </a:r>
            <a:r>
              <a:rPr lang="ja-JP" altLang="en-US">
                <a:latin typeface="DengXian" panose="02010600030101010101" pitchFamily="2" charset="-122"/>
                <a:ea typeface="DengXian" panose="02010600030101010101" pitchFamily="2" charset="-122"/>
              </a:rPr>
              <a:t>步</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在与</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不相关的</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的所有线性变换</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中</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在</a:t>
            </a:r>
            <a:endParaRPr lang="en-GB" altLang="ja-JP" dirty="0">
              <a:latin typeface="DengXian" panose="02010600030101010101" pitchFamily="2" charset="-122"/>
              <a:ea typeface="DengXian" panose="02010600030101010101" pitchFamily="2" charset="-122"/>
            </a:endParaRPr>
          </a:p>
          <a:p>
            <a:pPr marL="0" indent="0">
              <a:buNone/>
            </a:pP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条件下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求方差最大的</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得到</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的第二主成分</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第</a:t>
            </a:r>
            <a:r>
              <a:rPr lang="en-US"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步</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在与</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不相关的</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的所有线性变换</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中</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在</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条件下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求方差最大的</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得到</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的第</a:t>
            </a:r>
            <a:r>
              <a:rPr lang="en-US"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主成分</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1241714" y="2709864"/>
            <a:ext cx="1079500" cy="292100"/>
          </a:xfrm>
          <a:prstGeom prst="rect">
            <a:avLst/>
          </a:prstGeom>
        </p:spPr>
      </p:pic>
      <p:pic>
        <p:nvPicPr>
          <p:cNvPr id="5" name="Picture 4"/>
          <p:cNvPicPr>
            <a:picLocks noChangeAspect="1"/>
          </p:cNvPicPr>
          <p:nvPr/>
        </p:nvPicPr>
        <p:blipFill>
          <a:blip r:embed="rId3"/>
          <a:stretch>
            <a:fillRect/>
          </a:stretch>
        </p:blipFill>
        <p:spPr>
          <a:xfrm>
            <a:off x="3356841" y="2201863"/>
            <a:ext cx="546100" cy="431800"/>
          </a:xfrm>
          <a:prstGeom prst="rect">
            <a:avLst/>
          </a:prstGeom>
        </p:spPr>
      </p:pic>
      <p:pic>
        <p:nvPicPr>
          <p:cNvPr id="6" name="Picture 5"/>
          <p:cNvPicPr>
            <a:picLocks noChangeAspect="1"/>
          </p:cNvPicPr>
          <p:nvPr/>
        </p:nvPicPr>
        <p:blipFill>
          <a:blip r:embed="rId4"/>
          <a:stretch>
            <a:fillRect/>
          </a:stretch>
        </p:blipFill>
        <p:spPr>
          <a:xfrm>
            <a:off x="8095097" y="1909764"/>
            <a:ext cx="1955800" cy="800100"/>
          </a:xfrm>
          <a:prstGeom prst="rect">
            <a:avLst/>
          </a:prstGeom>
        </p:spPr>
      </p:pic>
      <p:pic>
        <p:nvPicPr>
          <p:cNvPr id="7" name="Picture 6"/>
          <p:cNvPicPr>
            <a:picLocks noChangeAspect="1"/>
          </p:cNvPicPr>
          <p:nvPr/>
        </p:nvPicPr>
        <p:blipFill>
          <a:blip r:embed="rId5"/>
          <a:stretch>
            <a:fillRect/>
          </a:stretch>
        </p:blipFill>
        <p:spPr>
          <a:xfrm>
            <a:off x="3167620" y="3771281"/>
            <a:ext cx="2273300" cy="381000"/>
          </a:xfrm>
          <a:prstGeom prst="rect">
            <a:avLst/>
          </a:prstGeom>
        </p:spPr>
      </p:pic>
      <p:pic>
        <p:nvPicPr>
          <p:cNvPr id="9" name="Picture 8"/>
          <p:cNvPicPr>
            <a:picLocks noChangeAspect="1"/>
          </p:cNvPicPr>
          <p:nvPr/>
        </p:nvPicPr>
        <p:blipFill>
          <a:blip r:embed="rId6"/>
          <a:stretch>
            <a:fillRect/>
          </a:stretch>
        </p:blipFill>
        <p:spPr>
          <a:xfrm>
            <a:off x="2321214" y="4173066"/>
            <a:ext cx="1041400" cy="3429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主要性质</a:t>
            </a:r>
            <a:endParaRPr lang="zh-CN" altLang="en-US" dirty="0">
              <a:latin typeface="DengXian" panose="02010600030101010101" pitchFamily="2" charset="-122"/>
              <a:ea typeface="DengXian" panose="02010600030101010101" pitchFamily="2" charset="-122"/>
            </a:endParaRPr>
          </a:p>
        </p:txBody>
      </p:sp>
      <p:pic>
        <p:nvPicPr>
          <p:cNvPr id="5" name="Content Placeholder 4"/>
          <p:cNvPicPr>
            <a:picLocks noGrp="1" noChangeAspect="1"/>
          </p:cNvPicPr>
          <p:nvPr>
            <p:ph idx="1"/>
          </p:nvPr>
        </p:nvPicPr>
        <p:blipFill>
          <a:blip r:embed="rId1"/>
          <a:stretch>
            <a:fillRect/>
          </a:stretch>
        </p:blipFill>
        <p:spPr>
          <a:xfrm>
            <a:off x="1614186" y="2539463"/>
            <a:ext cx="8153400" cy="34290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证明</a:t>
            </a:r>
            <a:r>
              <a:rPr lang="zh-CN" altLang="en-US" dirty="0">
                <a:latin typeface="DengXian" panose="02010600030101010101" pitchFamily="2" charset="-122"/>
                <a:ea typeface="DengXian" panose="02010600030101010101" pitchFamily="2" charset="-122"/>
              </a:rPr>
              <a:t>：采用拉格朗日乘子法求出主成分</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首先求</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的第一主成分，</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，即求系数向量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。由定义</a:t>
            </a:r>
            <a:r>
              <a:rPr lang="en-US" altLang="ja-JP" dirty="0">
                <a:latin typeface="DengXian" panose="02010600030101010101" pitchFamily="2" charset="-122"/>
                <a:ea typeface="DengXian" panose="02010600030101010101" pitchFamily="2" charset="-122"/>
              </a:rPr>
              <a:t>16.1</a:t>
            </a:r>
            <a:r>
              <a:rPr lang="ja-JP" altLang="en-US">
                <a:latin typeface="DengXian" panose="02010600030101010101" pitchFamily="2" charset="-122"/>
                <a:ea typeface="DengXian" panose="02010600030101010101" pitchFamily="2" charset="-122"/>
              </a:rPr>
              <a:t>知，第一主成分的</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是在</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条件下，</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的所有线性变换中使方差</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达到最大的</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求第一主成分就是求解约束最优化问题： </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041900" y="3232150"/>
            <a:ext cx="1054100" cy="393700"/>
          </a:xfrm>
          <a:prstGeom prst="rect">
            <a:avLst/>
          </a:prstGeom>
        </p:spPr>
      </p:pic>
      <p:pic>
        <p:nvPicPr>
          <p:cNvPr id="5" name="Picture 4"/>
          <p:cNvPicPr>
            <a:picLocks noChangeAspect="1"/>
          </p:cNvPicPr>
          <p:nvPr/>
        </p:nvPicPr>
        <p:blipFill>
          <a:blip r:embed="rId2"/>
          <a:stretch>
            <a:fillRect/>
          </a:stretch>
        </p:blipFill>
        <p:spPr>
          <a:xfrm>
            <a:off x="9008075" y="3288957"/>
            <a:ext cx="304800" cy="304800"/>
          </a:xfrm>
          <a:prstGeom prst="rect">
            <a:avLst/>
          </a:prstGeom>
        </p:spPr>
      </p:pic>
      <p:pic>
        <p:nvPicPr>
          <p:cNvPr id="6" name="Picture 5"/>
          <p:cNvPicPr>
            <a:picLocks noChangeAspect="1"/>
          </p:cNvPicPr>
          <p:nvPr/>
        </p:nvPicPr>
        <p:blipFill>
          <a:blip r:embed="rId2"/>
          <a:stretch>
            <a:fillRect/>
          </a:stretch>
        </p:blipFill>
        <p:spPr>
          <a:xfrm>
            <a:off x="4737100" y="3709988"/>
            <a:ext cx="304800" cy="304800"/>
          </a:xfrm>
          <a:prstGeom prst="rect">
            <a:avLst/>
          </a:prstGeom>
        </p:spPr>
      </p:pic>
      <p:pic>
        <p:nvPicPr>
          <p:cNvPr id="7" name="Picture 6"/>
          <p:cNvPicPr>
            <a:picLocks noChangeAspect="1"/>
          </p:cNvPicPr>
          <p:nvPr/>
        </p:nvPicPr>
        <p:blipFill>
          <a:blip r:embed="rId3"/>
          <a:stretch>
            <a:fillRect/>
          </a:stretch>
        </p:blipFill>
        <p:spPr>
          <a:xfrm>
            <a:off x="6012937" y="3640653"/>
            <a:ext cx="1079500" cy="406400"/>
          </a:xfrm>
          <a:prstGeom prst="rect">
            <a:avLst/>
          </a:prstGeom>
        </p:spPr>
      </p:pic>
      <p:pic>
        <p:nvPicPr>
          <p:cNvPr id="8" name="Picture 7"/>
          <p:cNvPicPr>
            <a:picLocks noChangeAspect="1"/>
          </p:cNvPicPr>
          <p:nvPr/>
        </p:nvPicPr>
        <p:blipFill>
          <a:blip r:embed="rId4"/>
          <a:stretch>
            <a:fillRect/>
          </a:stretch>
        </p:blipFill>
        <p:spPr>
          <a:xfrm>
            <a:off x="2794000" y="4042956"/>
            <a:ext cx="1943100" cy="330200"/>
          </a:xfrm>
          <a:prstGeom prst="rect">
            <a:avLst/>
          </a:prstGeom>
        </p:spPr>
      </p:pic>
      <p:pic>
        <p:nvPicPr>
          <p:cNvPr id="9" name="Picture 8"/>
          <p:cNvPicPr>
            <a:picLocks noChangeAspect="1"/>
          </p:cNvPicPr>
          <p:nvPr/>
        </p:nvPicPr>
        <p:blipFill>
          <a:blip r:embed="rId5"/>
          <a:stretch>
            <a:fillRect/>
          </a:stretch>
        </p:blipFill>
        <p:spPr>
          <a:xfrm>
            <a:off x="4683726" y="5515770"/>
            <a:ext cx="2146300" cy="1079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定义</a:t>
            </a:r>
            <a:r>
              <a:rPr lang="ja-JP" altLang="en-US">
                <a:latin typeface="DengXian" panose="02010600030101010101" pitchFamily="2" charset="-122"/>
                <a:ea typeface="DengXian" panose="02010600030101010101" pitchFamily="2" charset="-122"/>
              </a:rPr>
              <a:t>拉格朗日函数</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是拉格朗日乘子。将拉格朗日函数对</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求导，并令其为</a:t>
            </a:r>
            <a:r>
              <a:rPr lang="en-US" altLang="ja-JP" dirty="0">
                <a:latin typeface="DengXian" panose="02010600030101010101" pitchFamily="2" charset="-122"/>
                <a:ea typeface="DengXian" panose="02010600030101010101" pitchFamily="2" charset="-122"/>
              </a:rPr>
              <a:t>0</a:t>
            </a:r>
            <a:r>
              <a:rPr lang="ja-JP" altLang="en-US">
                <a:latin typeface="DengXian" panose="02010600030101010101" pitchFamily="2" charset="-122"/>
                <a:ea typeface="DengXian" panose="02010600030101010101" pitchFamily="2" charset="-122"/>
              </a:rPr>
              <a:t>，得</a:t>
            </a:r>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因此</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 是</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的特征值</a:t>
            </a:r>
            <a:r>
              <a:rPr lang="zh-CN" altLang="en-US" dirty="0">
                <a:latin typeface="DengXian" panose="02010600030101010101" pitchFamily="2" charset="-122"/>
                <a:ea typeface="DengXian" panose="02010600030101010101" pitchFamily="2" charset="-122"/>
              </a:rPr>
              <a:t>，   是对应的单位特征向量。于是，目标函数 </a:t>
            </a:r>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的最大特征值</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对应的单位特征向量，显然</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与</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是最优化问题的解</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所以</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构成第一主成分</a:t>
            </a:r>
            <a:r>
              <a:rPr lang="zh-CN" altLang="en-US" dirty="0">
                <a:latin typeface="DengXian" panose="02010600030101010101" pitchFamily="2" charset="-122"/>
                <a:ea typeface="DengXian" panose="02010600030101010101" pitchFamily="2" charset="-122"/>
              </a:rPr>
              <a:t>，其方差等于协方差矩阵的最大特征值</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300666" y="2112963"/>
            <a:ext cx="2552700" cy="571500"/>
          </a:xfrm>
          <a:prstGeom prst="rect">
            <a:avLst/>
          </a:prstGeom>
        </p:spPr>
      </p:pic>
      <p:pic>
        <p:nvPicPr>
          <p:cNvPr id="5" name="Picture 4"/>
          <p:cNvPicPr>
            <a:picLocks noChangeAspect="1"/>
          </p:cNvPicPr>
          <p:nvPr/>
        </p:nvPicPr>
        <p:blipFill>
          <a:blip r:embed="rId2"/>
          <a:stretch>
            <a:fillRect/>
          </a:stretch>
        </p:blipFill>
        <p:spPr>
          <a:xfrm>
            <a:off x="1891614" y="2814080"/>
            <a:ext cx="228600" cy="241300"/>
          </a:xfrm>
          <a:prstGeom prst="rect">
            <a:avLst/>
          </a:prstGeom>
        </p:spPr>
      </p:pic>
      <p:pic>
        <p:nvPicPr>
          <p:cNvPr id="6" name="Picture 5"/>
          <p:cNvPicPr>
            <a:picLocks noChangeAspect="1"/>
          </p:cNvPicPr>
          <p:nvPr/>
        </p:nvPicPr>
        <p:blipFill>
          <a:blip r:embed="rId3"/>
          <a:stretch>
            <a:fillRect/>
          </a:stretch>
        </p:blipFill>
        <p:spPr>
          <a:xfrm>
            <a:off x="7888588" y="2801380"/>
            <a:ext cx="393700" cy="266700"/>
          </a:xfrm>
          <a:prstGeom prst="rect">
            <a:avLst/>
          </a:prstGeom>
        </p:spPr>
      </p:pic>
      <p:pic>
        <p:nvPicPr>
          <p:cNvPr id="7" name="Picture 6"/>
          <p:cNvPicPr>
            <a:picLocks noChangeAspect="1"/>
          </p:cNvPicPr>
          <p:nvPr/>
        </p:nvPicPr>
        <p:blipFill rotWithShape="1">
          <a:blip r:embed="rId4"/>
          <a:srcRect t="18888" b="15909"/>
          <a:stretch>
            <a:fillRect/>
          </a:stretch>
        </p:blipFill>
        <p:spPr>
          <a:xfrm>
            <a:off x="1647566" y="3163073"/>
            <a:ext cx="1828800" cy="364353"/>
          </a:xfrm>
          <a:prstGeom prst="rect">
            <a:avLst/>
          </a:prstGeom>
        </p:spPr>
      </p:pic>
      <p:pic>
        <p:nvPicPr>
          <p:cNvPr id="8" name="Picture 7"/>
          <p:cNvPicPr>
            <a:picLocks noChangeAspect="1"/>
          </p:cNvPicPr>
          <p:nvPr/>
        </p:nvPicPr>
        <p:blipFill>
          <a:blip r:embed="rId5"/>
          <a:stretch>
            <a:fillRect/>
          </a:stretch>
        </p:blipFill>
        <p:spPr>
          <a:xfrm>
            <a:off x="2005914" y="3694970"/>
            <a:ext cx="292100" cy="304800"/>
          </a:xfrm>
          <a:prstGeom prst="rect">
            <a:avLst/>
          </a:prstGeom>
        </p:spPr>
      </p:pic>
      <p:pic>
        <p:nvPicPr>
          <p:cNvPr id="9" name="Picture 8"/>
          <p:cNvPicPr>
            <a:picLocks noChangeAspect="1"/>
          </p:cNvPicPr>
          <p:nvPr/>
        </p:nvPicPr>
        <p:blipFill>
          <a:blip r:embed="rId6"/>
          <a:stretch>
            <a:fillRect/>
          </a:stretch>
        </p:blipFill>
        <p:spPr>
          <a:xfrm>
            <a:off x="2731960" y="3704111"/>
            <a:ext cx="292100" cy="266700"/>
          </a:xfrm>
          <a:prstGeom prst="rect">
            <a:avLst/>
          </a:prstGeom>
        </p:spPr>
      </p:pic>
      <p:pic>
        <p:nvPicPr>
          <p:cNvPr id="10" name="Picture 9"/>
          <p:cNvPicPr>
            <a:picLocks noChangeAspect="1"/>
          </p:cNvPicPr>
          <p:nvPr/>
        </p:nvPicPr>
        <p:blipFill>
          <a:blip r:embed="rId3"/>
          <a:stretch>
            <a:fillRect/>
          </a:stretch>
        </p:blipFill>
        <p:spPr>
          <a:xfrm>
            <a:off x="4720970" y="3737834"/>
            <a:ext cx="393700" cy="266700"/>
          </a:xfrm>
          <a:prstGeom prst="rect">
            <a:avLst/>
          </a:prstGeom>
        </p:spPr>
      </p:pic>
      <p:pic>
        <p:nvPicPr>
          <p:cNvPr id="11" name="Picture 10"/>
          <p:cNvPicPr>
            <a:picLocks noChangeAspect="1"/>
          </p:cNvPicPr>
          <p:nvPr/>
        </p:nvPicPr>
        <p:blipFill>
          <a:blip r:embed="rId7"/>
          <a:stretch>
            <a:fillRect/>
          </a:stretch>
        </p:blipFill>
        <p:spPr>
          <a:xfrm>
            <a:off x="3919666" y="4010712"/>
            <a:ext cx="3314700" cy="520700"/>
          </a:xfrm>
          <a:prstGeom prst="rect">
            <a:avLst/>
          </a:prstGeom>
        </p:spPr>
      </p:pic>
      <p:pic>
        <p:nvPicPr>
          <p:cNvPr id="12" name="Picture 11"/>
          <p:cNvPicPr>
            <a:picLocks noChangeAspect="1"/>
          </p:cNvPicPr>
          <p:nvPr/>
        </p:nvPicPr>
        <p:blipFill>
          <a:blip r:embed="rId3"/>
          <a:stretch>
            <a:fillRect/>
          </a:stretch>
        </p:blipFill>
        <p:spPr>
          <a:xfrm>
            <a:off x="1891614" y="4628851"/>
            <a:ext cx="393700" cy="266700"/>
          </a:xfrm>
          <a:prstGeom prst="rect">
            <a:avLst/>
          </a:prstGeom>
        </p:spPr>
      </p:pic>
      <p:pic>
        <p:nvPicPr>
          <p:cNvPr id="13" name="Picture 12"/>
          <p:cNvPicPr>
            <a:picLocks noChangeAspect="1"/>
          </p:cNvPicPr>
          <p:nvPr/>
        </p:nvPicPr>
        <p:blipFill>
          <a:blip r:embed="rId6"/>
          <a:stretch>
            <a:fillRect/>
          </a:stretch>
        </p:blipFill>
        <p:spPr>
          <a:xfrm>
            <a:off x="2687083" y="4628851"/>
            <a:ext cx="292100" cy="266700"/>
          </a:xfrm>
          <a:prstGeom prst="rect">
            <a:avLst/>
          </a:prstGeom>
        </p:spPr>
      </p:pic>
      <p:pic>
        <p:nvPicPr>
          <p:cNvPr id="14" name="Picture 13"/>
          <p:cNvPicPr>
            <a:picLocks noChangeAspect="1"/>
          </p:cNvPicPr>
          <p:nvPr/>
        </p:nvPicPr>
        <p:blipFill>
          <a:blip r:embed="rId8"/>
          <a:stretch>
            <a:fillRect/>
          </a:stretch>
        </p:blipFill>
        <p:spPr>
          <a:xfrm>
            <a:off x="5176455" y="4587319"/>
            <a:ext cx="279400" cy="279400"/>
          </a:xfrm>
          <a:prstGeom prst="rect">
            <a:avLst/>
          </a:prstGeom>
        </p:spPr>
      </p:pic>
      <p:pic>
        <p:nvPicPr>
          <p:cNvPr id="15" name="Picture 14"/>
          <p:cNvPicPr>
            <a:picLocks noChangeAspect="1"/>
          </p:cNvPicPr>
          <p:nvPr/>
        </p:nvPicPr>
        <p:blipFill>
          <a:blip r:embed="rId3"/>
          <a:stretch>
            <a:fillRect/>
          </a:stretch>
        </p:blipFill>
        <p:spPr>
          <a:xfrm>
            <a:off x="9871504" y="4587319"/>
            <a:ext cx="393700" cy="266700"/>
          </a:xfrm>
          <a:prstGeom prst="rect">
            <a:avLst/>
          </a:prstGeom>
        </p:spPr>
      </p:pic>
      <p:pic>
        <p:nvPicPr>
          <p:cNvPr id="16" name="Picture 15"/>
          <p:cNvPicPr>
            <a:picLocks noChangeAspect="1"/>
          </p:cNvPicPr>
          <p:nvPr/>
        </p:nvPicPr>
        <p:blipFill>
          <a:blip r:embed="rId8"/>
          <a:stretch>
            <a:fillRect/>
          </a:stretch>
        </p:blipFill>
        <p:spPr>
          <a:xfrm>
            <a:off x="10651098" y="4574619"/>
            <a:ext cx="279400" cy="279400"/>
          </a:xfrm>
          <a:prstGeom prst="rect">
            <a:avLst/>
          </a:prstGeom>
        </p:spPr>
      </p:pic>
      <p:pic>
        <p:nvPicPr>
          <p:cNvPr id="17" name="Picture 16"/>
          <p:cNvPicPr>
            <a:picLocks noChangeAspect="1"/>
          </p:cNvPicPr>
          <p:nvPr/>
        </p:nvPicPr>
        <p:blipFill>
          <a:blip r:embed="rId9"/>
          <a:stretch>
            <a:fillRect/>
          </a:stretch>
        </p:blipFill>
        <p:spPr>
          <a:xfrm>
            <a:off x="2074906" y="5467350"/>
            <a:ext cx="558800" cy="317500"/>
          </a:xfrm>
          <a:prstGeom prst="rect">
            <a:avLst/>
          </a:prstGeom>
        </p:spPr>
      </p:pic>
      <p:pic>
        <p:nvPicPr>
          <p:cNvPr id="18" name="Picture 17"/>
          <p:cNvPicPr>
            <a:picLocks noChangeAspect="1"/>
          </p:cNvPicPr>
          <p:nvPr/>
        </p:nvPicPr>
        <p:blipFill>
          <a:blip r:embed="rId10"/>
          <a:stretch>
            <a:fillRect/>
          </a:stretch>
        </p:blipFill>
        <p:spPr>
          <a:xfrm>
            <a:off x="4468855" y="5994401"/>
            <a:ext cx="2908300" cy="558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接着求</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的第二主成分</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第二主成分的</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是在</a:t>
            </a:r>
            <a:r>
              <a:rPr lang="en-GB" altLang="ja-JP" dirty="0">
                <a:latin typeface="DengXian" panose="02010600030101010101" pitchFamily="2" charset="-122"/>
                <a:ea typeface="DengXian" panose="02010600030101010101" pitchFamily="2" charset="-122"/>
              </a:rPr>
              <a:t>		</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且</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与</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不相关的条件下</a:t>
            </a:r>
            <a:r>
              <a:rPr lang="zh-CN" altLang="en-US"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的所有线性变换中使方差 </a:t>
            </a:r>
            <a:endParaRPr lang="ja-JP" altLang="en-US">
              <a:latin typeface="DengXian" panose="02010600030101010101" pitchFamily="2" charset="-122"/>
              <a:ea typeface="DengXian" panose="02010600030101010101" pitchFamily="2" charset="-122"/>
            </a:endParaRPr>
          </a:p>
          <a:p>
            <a:pPr marL="0" indent="0">
              <a:buNone/>
            </a:pP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达到最大的</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求第二主成分需要求解约束最优化问题</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注意到 </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以及</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687586" y="2201863"/>
            <a:ext cx="1003300" cy="355600"/>
          </a:xfrm>
          <a:prstGeom prst="rect">
            <a:avLst/>
          </a:prstGeom>
        </p:spPr>
      </p:pic>
      <p:pic>
        <p:nvPicPr>
          <p:cNvPr id="5" name="Picture 4"/>
          <p:cNvPicPr>
            <a:picLocks noChangeAspect="1"/>
          </p:cNvPicPr>
          <p:nvPr/>
        </p:nvPicPr>
        <p:blipFill>
          <a:blip r:embed="rId2"/>
          <a:stretch>
            <a:fillRect/>
          </a:stretch>
        </p:blipFill>
        <p:spPr>
          <a:xfrm>
            <a:off x="8363593" y="2309170"/>
            <a:ext cx="317500" cy="266700"/>
          </a:xfrm>
          <a:prstGeom prst="rect">
            <a:avLst/>
          </a:prstGeom>
        </p:spPr>
      </p:pic>
      <p:grpSp>
        <p:nvGrpSpPr>
          <p:cNvPr id="10" name="Group 9"/>
          <p:cNvGrpSpPr/>
          <p:nvPr/>
        </p:nvGrpSpPr>
        <p:grpSpPr>
          <a:xfrm>
            <a:off x="9627243" y="2197488"/>
            <a:ext cx="1031027" cy="397432"/>
            <a:chOff x="9627243" y="2197488"/>
            <a:chExt cx="1031027" cy="397432"/>
          </a:xfrm>
        </p:grpSpPr>
        <p:pic>
          <p:nvPicPr>
            <p:cNvPr id="6" name="Picture 5"/>
            <p:cNvPicPr>
              <a:picLocks noChangeAspect="1"/>
            </p:cNvPicPr>
            <p:nvPr/>
          </p:nvPicPr>
          <p:blipFill>
            <a:blip r:embed="rId3"/>
            <a:stretch>
              <a:fillRect/>
            </a:stretch>
          </p:blipFill>
          <p:spPr>
            <a:xfrm>
              <a:off x="9627243" y="2290120"/>
              <a:ext cx="1016000" cy="304800"/>
            </a:xfrm>
            <a:prstGeom prst="rect">
              <a:avLst/>
            </a:prstGeom>
          </p:spPr>
        </p:pic>
        <p:pic>
          <p:nvPicPr>
            <p:cNvPr id="7" name="Picture 6"/>
            <p:cNvPicPr>
              <a:picLocks noChangeAspect="1"/>
            </p:cNvPicPr>
            <p:nvPr/>
          </p:nvPicPr>
          <p:blipFill>
            <a:blip r:embed="rId4"/>
            <a:stretch>
              <a:fillRect/>
            </a:stretch>
          </p:blipFill>
          <p:spPr>
            <a:xfrm>
              <a:off x="10041986" y="2197488"/>
              <a:ext cx="449551" cy="215900"/>
            </a:xfrm>
            <a:prstGeom prst="rect">
              <a:avLst/>
            </a:prstGeom>
          </p:spPr>
        </p:pic>
        <p:pic>
          <p:nvPicPr>
            <p:cNvPr id="8" name="Picture 7"/>
            <p:cNvPicPr>
              <a:picLocks noChangeAspect="1"/>
            </p:cNvPicPr>
            <p:nvPr/>
          </p:nvPicPr>
          <p:blipFill>
            <a:blip r:embed="rId4"/>
            <a:stretch>
              <a:fillRect/>
            </a:stretch>
          </p:blipFill>
          <p:spPr>
            <a:xfrm>
              <a:off x="10150270" y="2518131"/>
              <a:ext cx="508000" cy="76789"/>
            </a:xfrm>
            <a:prstGeom prst="rect">
              <a:avLst/>
            </a:prstGeom>
          </p:spPr>
        </p:pic>
        <p:pic>
          <p:nvPicPr>
            <p:cNvPr id="9" name="Picture 8"/>
            <p:cNvPicPr>
              <a:picLocks noChangeAspect="1"/>
            </p:cNvPicPr>
            <p:nvPr/>
          </p:nvPicPr>
          <p:blipFill>
            <a:blip r:embed="rId4"/>
            <a:stretch>
              <a:fillRect/>
            </a:stretch>
          </p:blipFill>
          <p:spPr>
            <a:xfrm>
              <a:off x="10273852" y="2302190"/>
              <a:ext cx="369391" cy="55620"/>
            </a:xfrm>
            <a:prstGeom prst="rect">
              <a:avLst/>
            </a:prstGeom>
          </p:spPr>
        </p:pic>
      </p:grpSp>
      <p:pic>
        <p:nvPicPr>
          <p:cNvPr id="11" name="Picture 10"/>
          <p:cNvPicPr>
            <a:picLocks noChangeAspect="1"/>
          </p:cNvPicPr>
          <p:nvPr/>
        </p:nvPicPr>
        <p:blipFill>
          <a:blip r:embed="rId5"/>
          <a:stretch>
            <a:fillRect/>
          </a:stretch>
        </p:blipFill>
        <p:spPr>
          <a:xfrm>
            <a:off x="1665759" y="2660399"/>
            <a:ext cx="482600" cy="304800"/>
          </a:xfrm>
          <a:prstGeom prst="rect">
            <a:avLst/>
          </a:prstGeom>
        </p:spPr>
      </p:pic>
      <p:pic>
        <p:nvPicPr>
          <p:cNvPr id="12" name="Picture 11"/>
          <p:cNvPicPr>
            <a:picLocks noChangeAspect="1"/>
          </p:cNvPicPr>
          <p:nvPr/>
        </p:nvPicPr>
        <p:blipFill>
          <a:blip r:embed="rId6"/>
          <a:stretch>
            <a:fillRect/>
          </a:stretch>
        </p:blipFill>
        <p:spPr>
          <a:xfrm>
            <a:off x="2683818" y="2622299"/>
            <a:ext cx="584200" cy="381000"/>
          </a:xfrm>
          <a:prstGeom prst="rect">
            <a:avLst/>
          </a:prstGeom>
        </p:spPr>
      </p:pic>
      <p:pic>
        <p:nvPicPr>
          <p:cNvPr id="13" name="Picture 12"/>
          <p:cNvPicPr>
            <a:picLocks noChangeAspect="1"/>
          </p:cNvPicPr>
          <p:nvPr/>
        </p:nvPicPr>
        <p:blipFill>
          <a:blip r:embed="rId7"/>
          <a:stretch>
            <a:fillRect/>
          </a:stretch>
        </p:blipFill>
        <p:spPr>
          <a:xfrm>
            <a:off x="1018059" y="3044826"/>
            <a:ext cx="2260600" cy="482600"/>
          </a:xfrm>
          <a:prstGeom prst="rect">
            <a:avLst/>
          </a:prstGeom>
        </p:spPr>
      </p:pic>
      <p:pic>
        <p:nvPicPr>
          <p:cNvPr id="15" name="Picture 14"/>
          <p:cNvPicPr>
            <a:picLocks noChangeAspect="1"/>
          </p:cNvPicPr>
          <p:nvPr/>
        </p:nvPicPr>
        <p:blipFill>
          <a:blip r:embed="rId8"/>
          <a:stretch>
            <a:fillRect/>
          </a:stretch>
        </p:blipFill>
        <p:spPr>
          <a:xfrm>
            <a:off x="4081588" y="4146289"/>
            <a:ext cx="3218596" cy="1319252"/>
          </a:xfrm>
          <a:prstGeom prst="rect">
            <a:avLst/>
          </a:prstGeom>
        </p:spPr>
      </p:pic>
      <p:pic>
        <p:nvPicPr>
          <p:cNvPr id="16" name="Picture 15"/>
          <p:cNvPicPr>
            <a:picLocks noChangeAspect="1"/>
          </p:cNvPicPr>
          <p:nvPr/>
        </p:nvPicPr>
        <p:blipFill>
          <a:blip r:embed="rId9"/>
          <a:stretch>
            <a:fillRect/>
          </a:stretch>
        </p:blipFill>
        <p:spPr>
          <a:xfrm>
            <a:off x="2407851" y="5766315"/>
            <a:ext cx="5003800" cy="330200"/>
          </a:xfrm>
          <a:prstGeom prst="rect">
            <a:avLst/>
          </a:prstGeom>
        </p:spPr>
      </p:pic>
      <p:pic>
        <p:nvPicPr>
          <p:cNvPr id="17" name="Picture 16"/>
          <p:cNvPicPr>
            <a:picLocks noChangeAspect="1"/>
          </p:cNvPicPr>
          <p:nvPr/>
        </p:nvPicPr>
        <p:blipFill>
          <a:blip r:embed="rId10"/>
          <a:stretch>
            <a:fillRect/>
          </a:stretch>
        </p:blipFill>
        <p:spPr>
          <a:xfrm>
            <a:off x="8253585" y="5658708"/>
            <a:ext cx="2895600" cy="520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主成分分析</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fontScale="92500"/>
          </a:bodyPr>
          <a:lstStyle/>
          <a:p>
            <a:r>
              <a:rPr lang="ja-JP" altLang="en-US">
                <a:latin typeface="DengXian" panose="02010600030101010101" pitchFamily="2" charset="-122"/>
                <a:ea typeface="DengXian" panose="02010600030101010101" pitchFamily="2" charset="-122"/>
              </a:rPr>
              <a:t>主成分分析（</a:t>
            </a:r>
            <a:r>
              <a:rPr lang="en-GB" altLang="zh-CN" dirty="0">
                <a:latin typeface="DengXian" panose="02010600030101010101" pitchFamily="2" charset="-122"/>
                <a:ea typeface="DengXian" panose="02010600030101010101" pitchFamily="2" charset="-122"/>
              </a:rPr>
              <a:t>principal component analysis, PCA</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是一种常用的无监督学习方法</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这一方法利用正交变换把由线性相关变量表示的观测数据转换为少数几个由线性无关变量表示的数据，线性无关的变量称为主成分。</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主成分的个数通常小于原始变量 的个数，所以主成分分析属于降维方法。</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主成分分析主要用于发现数据中的基本结构， 即数据中变量之间的关系。</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定义拉格朗日函数</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 </a:t>
            </a:r>
            <a:r>
              <a:rPr lang="zh-CN" altLang="en-US" dirty="0">
                <a:latin typeface="DengXian" panose="02010600030101010101" pitchFamily="2" charset="-122"/>
                <a:ea typeface="DengXian" panose="02010600030101010101" pitchFamily="2" charset="-122"/>
              </a:rPr>
              <a:t>      是拉格朗日乘子。对</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求导，并令其为</a:t>
            </a:r>
            <a:r>
              <a:rPr lang="en-US" altLang="zh-CN" dirty="0">
                <a:latin typeface="DengXian" panose="02010600030101010101" pitchFamily="2" charset="-122"/>
                <a:ea typeface="DengXian" panose="02010600030101010101" pitchFamily="2" charset="-122"/>
              </a:rPr>
              <a:t>0</a:t>
            </a:r>
            <a:r>
              <a:rPr lang="zh-CN" altLang="en-US" dirty="0">
                <a:latin typeface="DengXian" panose="02010600030101010101" pitchFamily="2" charset="-122"/>
                <a:ea typeface="DengXian" panose="02010600030101010101" pitchFamily="2" charset="-122"/>
              </a:rPr>
              <a:t>，得</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将</a:t>
            </a:r>
            <a:r>
              <a:rPr lang="zh-CN" altLang="en-US" dirty="0">
                <a:latin typeface="DengXian" panose="02010600030101010101" pitchFamily="2" charset="-122"/>
                <a:ea typeface="DengXian" panose="02010600030101010101" pitchFamily="2" charset="-122"/>
              </a:rPr>
              <a:t>方程左乘以    有</a:t>
            </a:r>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此式前两项为</a:t>
            </a:r>
            <a:r>
              <a:rPr lang="en-US" altLang="zh-CN" dirty="0">
                <a:latin typeface="DengXian" panose="02010600030101010101" pitchFamily="2" charset="-122"/>
                <a:ea typeface="DengXian" panose="02010600030101010101" pitchFamily="2" charset="-122"/>
              </a:rPr>
              <a:t>0</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且</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导出</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因此式</a:t>
            </a:r>
            <a:r>
              <a:rPr lang="en-US" altLang="ja-JP" dirty="0">
                <a:latin typeface="DengXian" panose="02010600030101010101" pitchFamily="2" charset="-122"/>
                <a:ea typeface="DengXian" panose="02010600030101010101" pitchFamily="2" charset="-122"/>
              </a:rPr>
              <a:t>(16.10)</a:t>
            </a:r>
            <a:r>
              <a:rPr lang="ja-JP" altLang="en-US">
                <a:latin typeface="DengXian" panose="02010600030101010101" pitchFamily="2" charset="-122"/>
                <a:ea typeface="DengXian" panose="02010600030101010101" pitchFamily="2" charset="-122"/>
              </a:rPr>
              <a:t>成为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由此</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的特征值</a:t>
            </a:r>
            <a:r>
              <a:rPr lang="zh-CN" altLang="en-US" dirty="0">
                <a:latin typeface="DengXian" panose="02010600030101010101" pitchFamily="2" charset="-122"/>
                <a:ea typeface="DengXian" panose="02010600030101010101" pitchFamily="2" charset="-122"/>
              </a:rPr>
              <a:t>，   是对应的单位特征向量。于是，目标函数</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001786" y="2201863"/>
            <a:ext cx="3378200" cy="419100"/>
          </a:xfrm>
          <a:prstGeom prst="rect">
            <a:avLst/>
          </a:prstGeom>
        </p:spPr>
      </p:pic>
      <p:pic>
        <p:nvPicPr>
          <p:cNvPr id="5" name="Picture 4"/>
          <p:cNvPicPr>
            <a:picLocks noChangeAspect="1"/>
          </p:cNvPicPr>
          <p:nvPr/>
        </p:nvPicPr>
        <p:blipFill>
          <a:blip r:embed="rId2"/>
          <a:stretch>
            <a:fillRect/>
          </a:stretch>
        </p:blipFill>
        <p:spPr>
          <a:xfrm>
            <a:off x="1923878" y="2776666"/>
            <a:ext cx="584200" cy="266700"/>
          </a:xfrm>
          <a:prstGeom prst="rect">
            <a:avLst/>
          </a:prstGeom>
        </p:spPr>
      </p:pic>
      <p:pic>
        <p:nvPicPr>
          <p:cNvPr id="6" name="Picture 5"/>
          <p:cNvPicPr>
            <a:picLocks noChangeAspect="1"/>
          </p:cNvPicPr>
          <p:nvPr/>
        </p:nvPicPr>
        <p:blipFill>
          <a:blip r:embed="rId3"/>
          <a:stretch>
            <a:fillRect/>
          </a:stretch>
        </p:blipFill>
        <p:spPr>
          <a:xfrm>
            <a:off x="5937250" y="2776666"/>
            <a:ext cx="317500" cy="266700"/>
          </a:xfrm>
          <a:prstGeom prst="rect">
            <a:avLst/>
          </a:prstGeom>
        </p:spPr>
      </p:pic>
      <p:pic>
        <p:nvPicPr>
          <p:cNvPr id="7" name="Picture 6"/>
          <p:cNvPicPr>
            <a:picLocks noChangeAspect="1"/>
          </p:cNvPicPr>
          <p:nvPr/>
        </p:nvPicPr>
        <p:blipFill>
          <a:blip r:embed="rId4"/>
          <a:stretch>
            <a:fillRect/>
          </a:stretch>
        </p:blipFill>
        <p:spPr>
          <a:xfrm>
            <a:off x="4414536" y="3244850"/>
            <a:ext cx="2552700" cy="368300"/>
          </a:xfrm>
          <a:prstGeom prst="rect">
            <a:avLst/>
          </a:prstGeom>
        </p:spPr>
      </p:pic>
      <p:pic>
        <p:nvPicPr>
          <p:cNvPr id="8" name="Picture 7"/>
          <p:cNvPicPr>
            <a:picLocks noChangeAspect="1"/>
          </p:cNvPicPr>
          <p:nvPr/>
        </p:nvPicPr>
        <p:blipFill>
          <a:blip r:embed="rId5"/>
          <a:stretch>
            <a:fillRect/>
          </a:stretch>
        </p:blipFill>
        <p:spPr>
          <a:xfrm>
            <a:off x="3305175" y="3746500"/>
            <a:ext cx="381000" cy="393700"/>
          </a:xfrm>
          <a:prstGeom prst="rect">
            <a:avLst/>
          </a:prstGeom>
        </p:spPr>
      </p:pic>
      <p:pic>
        <p:nvPicPr>
          <p:cNvPr id="9" name="Picture 8"/>
          <p:cNvPicPr>
            <a:picLocks noChangeAspect="1"/>
          </p:cNvPicPr>
          <p:nvPr/>
        </p:nvPicPr>
        <p:blipFill>
          <a:blip r:embed="rId6"/>
          <a:stretch>
            <a:fillRect/>
          </a:stretch>
        </p:blipFill>
        <p:spPr>
          <a:xfrm>
            <a:off x="4248150" y="3817937"/>
            <a:ext cx="3378200" cy="444500"/>
          </a:xfrm>
          <a:prstGeom prst="rect">
            <a:avLst/>
          </a:prstGeom>
        </p:spPr>
      </p:pic>
      <p:pic>
        <p:nvPicPr>
          <p:cNvPr id="10" name="Picture 9"/>
          <p:cNvPicPr>
            <a:picLocks noChangeAspect="1"/>
          </p:cNvPicPr>
          <p:nvPr/>
        </p:nvPicPr>
        <p:blipFill>
          <a:blip r:embed="rId7"/>
          <a:stretch>
            <a:fillRect/>
          </a:stretch>
        </p:blipFill>
        <p:spPr>
          <a:xfrm>
            <a:off x="4248150" y="4301332"/>
            <a:ext cx="1028700" cy="304800"/>
          </a:xfrm>
          <a:prstGeom prst="rect">
            <a:avLst/>
          </a:prstGeom>
        </p:spPr>
      </p:pic>
      <p:pic>
        <p:nvPicPr>
          <p:cNvPr id="11" name="Picture 10"/>
          <p:cNvPicPr>
            <a:picLocks noChangeAspect="1"/>
          </p:cNvPicPr>
          <p:nvPr/>
        </p:nvPicPr>
        <p:blipFill>
          <a:blip r:embed="rId8"/>
          <a:stretch>
            <a:fillRect/>
          </a:stretch>
        </p:blipFill>
        <p:spPr>
          <a:xfrm>
            <a:off x="6604002" y="4348957"/>
            <a:ext cx="622300" cy="292100"/>
          </a:xfrm>
          <a:prstGeom prst="rect">
            <a:avLst/>
          </a:prstGeom>
        </p:spPr>
      </p:pic>
      <p:sp>
        <p:nvSpPr>
          <p:cNvPr id="12" name="TextBox 11"/>
          <p:cNvSpPr txBox="1"/>
          <p:nvPr/>
        </p:nvSpPr>
        <p:spPr>
          <a:xfrm>
            <a:off x="7024760" y="3317756"/>
            <a:ext cx="710451" cy="369332"/>
          </a:xfrm>
          <a:prstGeom prst="rect">
            <a:avLst/>
          </a:prstGeom>
          <a:noFill/>
        </p:spPr>
        <p:txBody>
          <a:bodyPr wrap="none" rtlCol="0">
            <a:spAutoFit/>
          </a:bodyPr>
          <a:lstStyle/>
          <a:p>
            <a:r>
              <a:rPr lang="en-US" altLang="zh-CN" dirty="0"/>
              <a:t>16.10</a:t>
            </a:r>
            <a:endParaRPr lang="en-US" dirty="0"/>
          </a:p>
        </p:txBody>
      </p:sp>
      <p:pic>
        <p:nvPicPr>
          <p:cNvPr id="13" name="Picture 12"/>
          <p:cNvPicPr>
            <a:picLocks noChangeAspect="1"/>
          </p:cNvPicPr>
          <p:nvPr/>
        </p:nvPicPr>
        <p:blipFill>
          <a:blip r:embed="rId9"/>
          <a:stretch>
            <a:fillRect/>
          </a:stretch>
        </p:blipFill>
        <p:spPr>
          <a:xfrm>
            <a:off x="5022850" y="4741863"/>
            <a:ext cx="1828800" cy="431800"/>
          </a:xfrm>
          <a:prstGeom prst="rect">
            <a:avLst/>
          </a:prstGeom>
        </p:spPr>
      </p:pic>
      <p:pic>
        <p:nvPicPr>
          <p:cNvPr id="14" name="Picture 13"/>
          <p:cNvPicPr>
            <a:picLocks noChangeAspect="1"/>
          </p:cNvPicPr>
          <p:nvPr/>
        </p:nvPicPr>
        <p:blipFill>
          <a:blip r:embed="rId10"/>
          <a:stretch>
            <a:fillRect/>
          </a:stretch>
        </p:blipFill>
        <p:spPr>
          <a:xfrm>
            <a:off x="2215978" y="5338034"/>
            <a:ext cx="292100" cy="304800"/>
          </a:xfrm>
          <a:prstGeom prst="rect">
            <a:avLst/>
          </a:prstGeom>
        </p:spPr>
      </p:pic>
      <p:pic>
        <p:nvPicPr>
          <p:cNvPr id="15" name="Picture 14"/>
          <p:cNvPicPr>
            <a:picLocks noChangeAspect="1"/>
          </p:cNvPicPr>
          <p:nvPr/>
        </p:nvPicPr>
        <p:blipFill>
          <a:blip r:embed="rId11"/>
          <a:stretch>
            <a:fillRect/>
          </a:stretch>
        </p:blipFill>
        <p:spPr>
          <a:xfrm>
            <a:off x="2942024" y="5347175"/>
            <a:ext cx="292100" cy="266700"/>
          </a:xfrm>
          <a:prstGeom prst="rect">
            <a:avLst/>
          </a:prstGeom>
        </p:spPr>
      </p:pic>
      <p:pic>
        <p:nvPicPr>
          <p:cNvPr id="16" name="Picture 15"/>
          <p:cNvPicPr>
            <a:picLocks noChangeAspect="1"/>
          </p:cNvPicPr>
          <p:nvPr/>
        </p:nvPicPr>
        <p:blipFill>
          <a:blip r:embed="rId3"/>
          <a:stretch>
            <a:fillRect/>
          </a:stretch>
        </p:blipFill>
        <p:spPr>
          <a:xfrm>
            <a:off x="4959350" y="5347175"/>
            <a:ext cx="317500" cy="266700"/>
          </a:xfrm>
          <a:prstGeom prst="rect">
            <a:avLst/>
          </a:prstGeom>
        </p:spPr>
      </p:pic>
      <p:pic>
        <p:nvPicPr>
          <p:cNvPr id="17" name="Picture 16"/>
          <p:cNvPicPr>
            <a:picLocks noChangeAspect="1"/>
          </p:cNvPicPr>
          <p:nvPr/>
        </p:nvPicPr>
        <p:blipFill>
          <a:blip r:embed="rId12"/>
          <a:stretch>
            <a:fillRect/>
          </a:stretch>
        </p:blipFill>
        <p:spPr>
          <a:xfrm>
            <a:off x="4383697" y="5791756"/>
            <a:ext cx="3441700" cy="533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的第二大特征值</a:t>
            </a:r>
            <a:r>
              <a:rPr lang="zh-CN" altLang="en-US" dirty="0">
                <a:latin typeface="DengXian" panose="02010600030101010101" pitchFamily="2" charset="-122"/>
                <a:ea typeface="DengXian" panose="02010600030101010101" pitchFamily="2" charset="-122"/>
              </a:rPr>
              <a:t>    对应的单位特征向量，显然    与   是以上最优化问题的解</a:t>
            </a:r>
            <a:endParaRPr lang="en-GB" altLang="zh-CN"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于是</a:t>
            </a:r>
            <a:r>
              <a:rPr lang="zh-CN" altLang="en-US" dirty="0">
                <a:latin typeface="DengXian" panose="02010600030101010101" pitchFamily="2" charset="-122"/>
                <a:ea typeface="DengXian" panose="02010600030101010101" pitchFamily="2" charset="-122"/>
              </a:rPr>
              <a:t>      构成第二主成分，其方差等于协方差矩阵的第二大特征值</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一般地，</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的第</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主成分是</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，并且</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这里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的第</a:t>
            </a:r>
            <a:r>
              <a:rPr lang="en-US"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个特征值并且</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是对应的单位特征向量。</a:t>
            </a:r>
            <a:endParaRPr lang="en-GB" altLang="zh-CN"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1930399" y="2287223"/>
            <a:ext cx="317500" cy="266700"/>
          </a:xfrm>
          <a:prstGeom prst="rect">
            <a:avLst/>
          </a:prstGeom>
        </p:spPr>
      </p:pic>
      <p:pic>
        <p:nvPicPr>
          <p:cNvPr id="6" name="Picture 5"/>
          <p:cNvPicPr>
            <a:picLocks noChangeAspect="1"/>
          </p:cNvPicPr>
          <p:nvPr/>
        </p:nvPicPr>
        <p:blipFill>
          <a:blip r:embed="rId2"/>
          <a:stretch>
            <a:fillRect/>
          </a:stretch>
        </p:blipFill>
        <p:spPr>
          <a:xfrm>
            <a:off x="2653013" y="2265363"/>
            <a:ext cx="292100" cy="266700"/>
          </a:xfrm>
          <a:prstGeom prst="rect">
            <a:avLst/>
          </a:prstGeom>
        </p:spPr>
      </p:pic>
      <p:pic>
        <p:nvPicPr>
          <p:cNvPr id="7" name="Picture 6"/>
          <p:cNvPicPr>
            <a:picLocks noChangeAspect="1"/>
          </p:cNvPicPr>
          <p:nvPr/>
        </p:nvPicPr>
        <p:blipFill>
          <a:blip r:embed="rId3"/>
          <a:stretch>
            <a:fillRect/>
          </a:stretch>
        </p:blipFill>
        <p:spPr>
          <a:xfrm>
            <a:off x="5519436" y="2265363"/>
            <a:ext cx="342900" cy="266700"/>
          </a:xfrm>
          <a:prstGeom prst="rect">
            <a:avLst/>
          </a:prstGeom>
        </p:spPr>
      </p:pic>
      <p:pic>
        <p:nvPicPr>
          <p:cNvPr id="8" name="Picture 7"/>
          <p:cNvPicPr>
            <a:picLocks noChangeAspect="1"/>
          </p:cNvPicPr>
          <p:nvPr/>
        </p:nvPicPr>
        <p:blipFill>
          <a:blip r:embed="rId1"/>
          <a:stretch>
            <a:fillRect/>
          </a:stretch>
        </p:blipFill>
        <p:spPr>
          <a:xfrm>
            <a:off x="10247313" y="2265363"/>
            <a:ext cx="317500" cy="266700"/>
          </a:xfrm>
          <a:prstGeom prst="rect">
            <a:avLst/>
          </a:prstGeom>
        </p:spPr>
      </p:pic>
      <p:pic>
        <p:nvPicPr>
          <p:cNvPr id="9" name="Picture 8"/>
          <p:cNvPicPr>
            <a:picLocks noChangeAspect="1"/>
          </p:cNvPicPr>
          <p:nvPr/>
        </p:nvPicPr>
        <p:blipFill>
          <a:blip r:embed="rId3"/>
          <a:stretch>
            <a:fillRect/>
          </a:stretch>
        </p:blipFill>
        <p:spPr>
          <a:xfrm>
            <a:off x="10948686" y="2287223"/>
            <a:ext cx="342900" cy="266700"/>
          </a:xfrm>
          <a:prstGeom prst="rect">
            <a:avLst/>
          </a:prstGeom>
        </p:spPr>
      </p:pic>
      <p:pic>
        <p:nvPicPr>
          <p:cNvPr id="10" name="Picture 9"/>
          <p:cNvPicPr>
            <a:picLocks noChangeAspect="1"/>
          </p:cNvPicPr>
          <p:nvPr/>
        </p:nvPicPr>
        <p:blipFill>
          <a:blip r:embed="rId4"/>
          <a:stretch>
            <a:fillRect/>
          </a:stretch>
        </p:blipFill>
        <p:spPr>
          <a:xfrm>
            <a:off x="1930399" y="3092451"/>
            <a:ext cx="495300" cy="406400"/>
          </a:xfrm>
          <a:prstGeom prst="rect">
            <a:avLst/>
          </a:prstGeom>
        </p:spPr>
      </p:pic>
      <p:pic>
        <p:nvPicPr>
          <p:cNvPr id="11" name="Picture 10"/>
          <p:cNvPicPr>
            <a:picLocks noChangeAspect="1"/>
          </p:cNvPicPr>
          <p:nvPr/>
        </p:nvPicPr>
        <p:blipFill>
          <a:blip r:embed="rId5"/>
          <a:stretch>
            <a:fillRect/>
          </a:stretch>
        </p:blipFill>
        <p:spPr>
          <a:xfrm>
            <a:off x="1744361" y="3497265"/>
            <a:ext cx="2806700" cy="495300"/>
          </a:xfrm>
          <a:prstGeom prst="rect">
            <a:avLst/>
          </a:prstGeom>
        </p:spPr>
      </p:pic>
      <p:pic>
        <p:nvPicPr>
          <p:cNvPr id="12" name="Picture 11"/>
          <p:cNvPicPr>
            <a:picLocks noChangeAspect="1"/>
          </p:cNvPicPr>
          <p:nvPr/>
        </p:nvPicPr>
        <p:blipFill>
          <a:blip r:embed="rId6"/>
          <a:stretch>
            <a:fillRect/>
          </a:stretch>
        </p:blipFill>
        <p:spPr>
          <a:xfrm>
            <a:off x="5130497" y="4527554"/>
            <a:ext cx="469900" cy="355600"/>
          </a:xfrm>
          <a:prstGeom prst="rect">
            <a:avLst/>
          </a:prstGeom>
        </p:spPr>
      </p:pic>
      <p:pic>
        <p:nvPicPr>
          <p:cNvPr id="13" name="Picture 12"/>
          <p:cNvPicPr>
            <a:picLocks noChangeAspect="1"/>
          </p:cNvPicPr>
          <p:nvPr/>
        </p:nvPicPr>
        <p:blipFill>
          <a:blip r:embed="rId7"/>
          <a:stretch>
            <a:fillRect/>
          </a:stretch>
        </p:blipFill>
        <p:spPr>
          <a:xfrm>
            <a:off x="6834188" y="4527554"/>
            <a:ext cx="1524000" cy="355600"/>
          </a:xfrm>
          <a:prstGeom prst="rect">
            <a:avLst/>
          </a:prstGeom>
        </p:spPr>
      </p:pic>
      <p:pic>
        <p:nvPicPr>
          <p:cNvPr id="14" name="Picture 13"/>
          <p:cNvPicPr>
            <a:picLocks noChangeAspect="1"/>
          </p:cNvPicPr>
          <p:nvPr/>
        </p:nvPicPr>
        <p:blipFill>
          <a:blip r:embed="rId8"/>
          <a:stretch>
            <a:fillRect/>
          </a:stretch>
        </p:blipFill>
        <p:spPr>
          <a:xfrm>
            <a:off x="9591979" y="4572004"/>
            <a:ext cx="279400" cy="266700"/>
          </a:xfrm>
          <a:prstGeom prst="rect">
            <a:avLst/>
          </a:prstGeom>
        </p:spPr>
      </p:pic>
      <p:pic>
        <p:nvPicPr>
          <p:cNvPr id="15" name="Picture 14"/>
          <p:cNvPicPr>
            <a:picLocks noChangeAspect="1"/>
          </p:cNvPicPr>
          <p:nvPr/>
        </p:nvPicPr>
        <p:blipFill>
          <a:blip r:embed="rId2"/>
          <a:stretch>
            <a:fillRect/>
          </a:stretch>
        </p:blipFill>
        <p:spPr>
          <a:xfrm>
            <a:off x="10320489" y="4572004"/>
            <a:ext cx="292100" cy="266700"/>
          </a:xfrm>
          <a:prstGeom prst="rect">
            <a:avLst/>
          </a:prstGeom>
        </p:spPr>
      </p:pic>
      <p:pic>
        <p:nvPicPr>
          <p:cNvPr id="16" name="Picture 15"/>
          <p:cNvPicPr>
            <a:picLocks noChangeAspect="1"/>
          </p:cNvPicPr>
          <p:nvPr/>
        </p:nvPicPr>
        <p:blipFill>
          <a:blip r:embed="rId9"/>
          <a:stretch>
            <a:fillRect/>
          </a:stretch>
        </p:blipFill>
        <p:spPr>
          <a:xfrm>
            <a:off x="3816350" y="4981578"/>
            <a:ext cx="330200" cy="279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按照上述方法求得第一、第二、直到第</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主成分，其系数向量</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分别是</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的第一个、第二个、直到第</a:t>
            </a:r>
            <a:r>
              <a:rPr lang="en-GB" altLang="zh-CN"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个单位特征向量，</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分别是对应的特征值。</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第</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主成分的方差等于</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的第</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个特征值， </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212850" y="2690813"/>
            <a:ext cx="1765300" cy="304800"/>
          </a:xfrm>
          <a:prstGeom prst="rect">
            <a:avLst/>
          </a:prstGeom>
        </p:spPr>
      </p:pic>
      <p:pic>
        <p:nvPicPr>
          <p:cNvPr id="5" name="Picture 4"/>
          <p:cNvPicPr>
            <a:picLocks noChangeAspect="1"/>
          </p:cNvPicPr>
          <p:nvPr/>
        </p:nvPicPr>
        <p:blipFill>
          <a:blip r:embed="rId2"/>
          <a:stretch>
            <a:fillRect/>
          </a:stretch>
        </p:blipFill>
        <p:spPr>
          <a:xfrm>
            <a:off x="4167488" y="2660651"/>
            <a:ext cx="292100" cy="266700"/>
          </a:xfrm>
          <a:prstGeom prst="rect">
            <a:avLst/>
          </a:prstGeom>
        </p:spPr>
      </p:pic>
      <p:pic>
        <p:nvPicPr>
          <p:cNvPr id="6" name="Picture 5"/>
          <p:cNvPicPr>
            <a:picLocks noChangeAspect="1"/>
          </p:cNvPicPr>
          <p:nvPr/>
        </p:nvPicPr>
        <p:blipFill>
          <a:blip r:embed="rId3"/>
          <a:stretch>
            <a:fillRect/>
          </a:stretch>
        </p:blipFill>
        <p:spPr>
          <a:xfrm>
            <a:off x="1884363" y="3052762"/>
            <a:ext cx="1536700" cy="304800"/>
          </a:xfrm>
          <a:prstGeom prst="rect">
            <a:avLst/>
          </a:prstGeom>
        </p:spPr>
      </p:pic>
      <p:pic>
        <p:nvPicPr>
          <p:cNvPr id="7" name="Picture 6"/>
          <p:cNvPicPr>
            <a:picLocks noChangeAspect="1"/>
          </p:cNvPicPr>
          <p:nvPr/>
        </p:nvPicPr>
        <p:blipFill>
          <a:blip r:embed="rId2"/>
          <a:stretch>
            <a:fillRect/>
          </a:stretch>
        </p:blipFill>
        <p:spPr>
          <a:xfrm>
            <a:off x="4596113" y="4075907"/>
            <a:ext cx="292100" cy="266700"/>
          </a:xfrm>
          <a:prstGeom prst="rect">
            <a:avLst/>
          </a:prstGeom>
        </p:spPr>
      </p:pic>
      <p:grpSp>
        <p:nvGrpSpPr>
          <p:cNvPr id="10" name="Group 9"/>
          <p:cNvGrpSpPr/>
          <p:nvPr/>
        </p:nvGrpSpPr>
        <p:grpSpPr>
          <a:xfrm>
            <a:off x="3493786" y="4375408"/>
            <a:ext cx="4394200" cy="401380"/>
            <a:chOff x="3493786" y="4375408"/>
            <a:chExt cx="4394200" cy="401380"/>
          </a:xfrm>
        </p:grpSpPr>
        <p:pic>
          <p:nvPicPr>
            <p:cNvPr id="8" name="Picture 7"/>
            <p:cNvPicPr>
              <a:picLocks noChangeAspect="1"/>
            </p:cNvPicPr>
            <p:nvPr/>
          </p:nvPicPr>
          <p:blipFill>
            <a:blip r:embed="rId4"/>
            <a:stretch>
              <a:fillRect/>
            </a:stretch>
          </p:blipFill>
          <p:spPr>
            <a:xfrm>
              <a:off x="3493786" y="4459288"/>
              <a:ext cx="4394200" cy="317500"/>
            </a:xfrm>
            <a:prstGeom prst="rect">
              <a:avLst/>
            </a:prstGeom>
          </p:spPr>
        </p:pic>
        <p:pic>
          <p:nvPicPr>
            <p:cNvPr id="9" name="Picture 8"/>
            <p:cNvPicPr>
              <a:picLocks noChangeAspect="1"/>
            </p:cNvPicPr>
            <p:nvPr/>
          </p:nvPicPr>
          <p:blipFill>
            <a:blip r:embed="rId5"/>
            <a:stretch>
              <a:fillRect/>
            </a:stretch>
          </p:blipFill>
          <p:spPr>
            <a:xfrm>
              <a:off x="4494513" y="4375408"/>
              <a:ext cx="393700" cy="215900"/>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主要性质</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497484" y="1947548"/>
            <a:ext cx="7645400" cy="2933700"/>
          </a:xfrm>
          <a:prstGeom prst="rect">
            <a:avLst/>
          </a:prstGeom>
        </p:spPr>
      </p:pic>
      <p:pic>
        <p:nvPicPr>
          <p:cNvPr id="5" name="Picture 4"/>
          <p:cNvPicPr>
            <a:picLocks noChangeAspect="1"/>
          </p:cNvPicPr>
          <p:nvPr/>
        </p:nvPicPr>
        <p:blipFill rotWithShape="1">
          <a:blip r:embed="rId2"/>
          <a:srcRect t="10127" b="2363"/>
          <a:stretch>
            <a:fillRect/>
          </a:stretch>
        </p:blipFill>
        <p:spPr>
          <a:xfrm>
            <a:off x="1292288" y="4905632"/>
            <a:ext cx="7288712" cy="195236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以上证明中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第</a:t>
            </a:r>
            <a:r>
              <a:rPr lang="en-US"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个特征值</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是对应的特征向量</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即</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用矩阵表示为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这里</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是</a:t>
            </a:r>
            <a:r>
              <a:rPr lang="ja-JP" altLang="en-US">
                <a:latin typeface="DengXian" panose="02010600030101010101" pitchFamily="2" charset="-122"/>
                <a:ea typeface="DengXian" panose="02010600030101010101" pitchFamily="2" charset="-122"/>
              </a:rPr>
              <a:t>对角矩阵</a:t>
            </a:r>
            <a:r>
              <a:rPr lang="zh-CN" altLang="en-US" dirty="0">
                <a:latin typeface="DengXian" panose="02010600030101010101" pitchFamily="2" charset="-122"/>
                <a:ea typeface="DengXian" panose="02010600030101010101" pitchFamily="2" charset="-122"/>
              </a:rPr>
              <a:t>，其第</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个对角元素是    </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因为</a:t>
            </a:r>
            <a:r>
              <a:rPr lang="en-GB" altLang="zh-CN" dirty="0">
                <a:latin typeface="DengXian" panose="02010600030101010101" pitchFamily="2" charset="-122"/>
                <a:ea typeface="DengXian" panose="02010600030101010101" pitchFamily="2" charset="-122"/>
              </a:rPr>
              <a:t>A</a:t>
            </a:r>
            <a:r>
              <a:rPr lang="zh-CN" altLang="en-US" dirty="0">
                <a:latin typeface="DengXian" panose="02010600030101010101" pitchFamily="2" charset="-122"/>
                <a:ea typeface="DengXian" panose="02010600030101010101" pitchFamily="2" charset="-122"/>
              </a:rPr>
              <a:t>是正交矩阵，即 </a:t>
            </a:r>
            <a:r>
              <a:rPr lang="en-GB" altLang="zh-CN" dirty="0">
                <a:latin typeface="DengXian" panose="02010600030101010101" pitchFamily="2" charset="-122"/>
                <a:ea typeface="DengXian" panose="02010600030101010101" pitchFamily="2" charset="-122"/>
              </a:rPr>
              <a:t>A</a:t>
            </a:r>
            <a:r>
              <a:rPr lang="en-GB" altLang="zh-CN" baseline="30000" dirty="0">
                <a:latin typeface="DengXian" panose="02010600030101010101" pitchFamily="2" charset="-122"/>
                <a:ea typeface="DengXian" panose="02010600030101010101" pitchFamily="2" charset="-122"/>
              </a:rPr>
              <a:t>T</a:t>
            </a:r>
            <a:r>
              <a:rPr lang="en-GB" altLang="zh-CN" dirty="0">
                <a:latin typeface="DengXian" panose="02010600030101010101" pitchFamily="2" charset="-122"/>
                <a:ea typeface="DengXian" panose="02010600030101010101" pitchFamily="2" charset="-122"/>
              </a:rPr>
              <a:t>A=AA</a:t>
            </a:r>
            <a:r>
              <a:rPr lang="en-GB" altLang="zh-CN" baseline="30000" dirty="0">
                <a:latin typeface="DengXian" panose="02010600030101010101" pitchFamily="2" charset="-122"/>
                <a:ea typeface="DengXian" panose="02010600030101010101" pitchFamily="2" charset="-122"/>
              </a:rPr>
              <a:t>T</a:t>
            </a:r>
            <a:r>
              <a:rPr lang="en-GB" altLang="zh-CN" dirty="0">
                <a:latin typeface="DengXian" panose="02010600030101010101" pitchFamily="2" charset="-122"/>
                <a:ea typeface="DengXian" panose="02010600030101010101" pitchFamily="2" charset="-122"/>
              </a:rPr>
              <a:t>=I</a:t>
            </a:r>
            <a:r>
              <a:rPr lang="zh-CN" altLang="en-GB"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由</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得</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3146209" y="2265363"/>
            <a:ext cx="279400" cy="266700"/>
          </a:xfrm>
          <a:prstGeom prst="rect">
            <a:avLst/>
          </a:prstGeom>
        </p:spPr>
      </p:pic>
      <p:pic>
        <p:nvPicPr>
          <p:cNvPr id="6" name="Picture 5"/>
          <p:cNvPicPr>
            <a:picLocks noChangeAspect="1"/>
          </p:cNvPicPr>
          <p:nvPr/>
        </p:nvPicPr>
        <p:blipFill>
          <a:blip r:embed="rId2"/>
          <a:stretch>
            <a:fillRect/>
          </a:stretch>
        </p:blipFill>
        <p:spPr>
          <a:xfrm>
            <a:off x="3902825" y="2265363"/>
            <a:ext cx="292100" cy="266700"/>
          </a:xfrm>
          <a:prstGeom prst="rect">
            <a:avLst/>
          </a:prstGeom>
        </p:spPr>
      </p:pic>
      <p:pic>
        <p:nvPicPr>
          <p:cNvPr id="7" name="Picture 6"/>
          <p:cNvPicPr>
            <a:picLocks noChangeAspect="1"/>
          </p:cNvPicPr>
          <p:nvPr/>
        </p:nvPicPr>
        <p:blipFill>
          <a:blip r:embed="rId3"/>
          <a:stretch>
            <a:fillRect/>
          </a:stretch>
        </p:blipFill>
        <p:spPr>
          <a:xfrm>
            <a:off x="6472289" y="2261823"/>
            <a:ext cx="330200" cy="279400"/>
          </a:xfrm>
          <a:prstGeom prst="rect">
            <a:avLst/>
          </a:prstGeom>
        </p:spPr>
      </p:pic>
      <p:pic>
        <p:nvPicPr>
          <p:cNvPr id="8" name="Picture 7"/>
          <p:cNvPicPr>
            <a:picLocks noChangeAspect="1"/>
          </p:cNvPicPr>
          <p:nvPr/>
        </p:nvPicPr>
        <p:blipFill>
          <a:blip r:embed="rId4"/>
          <a:stretch>
            <a:fillRect/>
          </a:stretch>
        </p:blipFill>
        <p:spPr>
          <a:xfrm>
            <a:off x="4194925" y="2797435"/>
            <a:ext cx="3187700" cy="393700"/>
          </a:xfrm>
          <a:prstGeom prst="rect">
            <a:avLst/>
          </a:prstGeom>
        </p:spPr>
      </p:pic>
      <p:pic>
        <p:nvPicPr>
          <p:cNvPr id="9" name="Picture 8"/>
          <p:cNvPicPr>
            <a:picLocks noChangeAspect="1"/>
          </p:cNvPicPr>
          <p:nvPr/>
        </p:nvPicPr>
        <p:blipFill>
          <a:blip r:embed="rId5"/>
          <a:stretch>
            <a:fillRect/>
          </a:stretch>
        </p:blipFill>
        <p:spPr>
          <a:xfrm>
            <a:off x="5229975" y="3636124"/>
            <a:ext cx="1117600" cy="279400"/>
          </a:xfrm>
          <a:prstGeom prst="rect">
            <a:avLst/>
          </a:prstGeom>
        </p:spPr>
      </p:pic>
      <p:pic>
        <p:nvPicPr>
          <p:cNvPr id="10" name="Picture 9"/>
          <p:cNvPicPr>
            <a:picLocks noChangeAspect="1"/>
          </p:cNvPicPr>
          <p:nvPr/>
        </p:nvPicPr>
        <p:blipFill>
          <a:blip r:embed="rId6"/>
          <a:stretch>
            <a:fillRect/>
          </a:stretch>
        </p:blipFill>
        <p:spPr>
          <a:xfrm>
            <a:off x="1964795" y="4282087"/>
            <a:ext cx="1790700" cy="381000"/>
          </a:xfrm>
          <a:prstGeom prst="rect">
            <a:avLst/>
          </a:prstGeom>
        </p:spPr>
      </p:pic>
      <p:pic>
        <p:nvPicPr>
          <p:cNvPr id="11" name="Picture 10"/>
          <p:cNvPicPr>
            <a:picLocks noChangeAspect="1"/>
          </p:cNvPicPr>
          <p:nvPr/>
        </p:nvPicPr>
        <p:blipFill>
          <a:blip r:embed="rId1"/>
          <a:stretch>
            <a:fillRect/>
          </a:stretch>
        </p:blipFill>
        <p:spPr>
          <a:xfrm>
            <a:off x="9039843" y="4342047"/>
            <a:ext cx="279400" cy="266700"/>
          </a:xfrm>
          <a:prstGeom prst="rect">
            <a:avLst/>
          </a:prstGeom>
        </p:spPr>
      </p:pic>
      <p:pic>
        <p:nvPicPr>
          <p:cNvPr id="12" name="Picture 11"/>
          <p:cNvPicPr>
            <a:picLocks noChangeAspect="1"/>
          </p:cNvPicPr>
          <p:nvPr/>
        </p:nvPicPr>
        <p:blipFill>
          <a:blip r:embed="rId5"/>
          <a:stretch>
            <a:fillRect/>
          </a:stretch>
        </p:blipFill>
        <p:spPr>
          <a:xfrm>
            <a:off x="7149684" y="5386148"/>
            <a:ext cx="1117600" cy="279400"/>
          </a:xfrm>
          <a:prstGeom prst="rect">
            <a:avLst/>
          </a:prstGeom>
        </p:spPr>
      </p:pic>
      <p:pic>
        <p:nvPicPr>
          <p:cNvPr id="13" name="Picture 12"/>
          <p:cNvPicPr>
            <a:picLocks noChangeAspect="1"/>
          </p:cNvPicPr>
          <p:nvPr/>
        </p:nvPicPr>
        <p:blipFill>
          <a:blip r:embed="rId7"/>
          <a:stretch>
            <a:fillRect/>
          </a:stretch>
        </p:blipFill>
        <p:spPr>
          <a:xfrm>
            <a:off x="3755495" y="5722658"/>
            <a:ext cx="1231900" cy="381000"/>
          </a:xfrm>
          <a:prstGeom prst="rect">
            <a:avLst/>
          </a:prstGeom>
        </p:spPr>
      </p:pic>
      <p:pic>
        <p:nvPicPr>
          <p:cNvPr id="14" name="Picture 13"/>
          <p:cNvPicPr>
            <a:picLocks noChangeAspect="1"/>
          </p:cNvPicPr>
          <p:nvPr/>
        </p:nvPicPr>
        <p:blipFill>
          <a:blip r:embed="rId8"/>
          <a:stretch>
            <a:fillRect/>
          </a:stretch>
        </p:blipFill>
        <p:spPr>
          <a:xfrm>
            <a:off x="5546600" y="5778870"/>
            <a:ext cx="1155700" cy="254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总体主成分的性质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）总体主成分</a:t>
            </a:r>
            <a:r>
              <a:rPr lang="en-US" altLang="zh-CN" dirty="0">
                <a:latin typeface="DengXian" panose="02010600030101010101" pitchFamily="2" charset="-122"/>
                <a:ea typeface="DengXian" panose="02010600030101010101" pitchFamily="2" charset="-122"/>
              </a:rPr>
              <a:t>y</a:t>
            </a:r>
            <a:r>
              <a:rPr lang="zh-CN" altLang="en-US" dirty="0">
                <a:latin typeface="DengXian" panose="02010600030101010101" pitchFamily="2" charset="-122"/>
                <a:ea typeface="DengXian" panose="02010600030101010101" pitchFamily="2" charset="-122"/>
              </a:rPr>
              <a:t>的协方差矩阵是对角矩阵</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）总体主成分</a:t>
            </a:r>
            <a:r>
              <a:rPr lang="en-US" altLang="zh-CN" dirty="0">
                <a:latin typeface="DengXian" panose="02010600030101010101" pitchFamily="2" charset="-122"/>
                <a:ea typeface="DengXian" panose="02010600030101010101" pitchFamily="2" charset="-122"/>
              </a:rPr>
              <a:t>y</a:t>
            </a:r>
            <a:r>
              <a:rPr lang="zh-CN" altLang="en-US" dirty="0">
                <a:latin typeface="DengXian" panose="02010600030101010101" pitchFamily="2" charset="-122"/>
                <a:ea typeface="DengXian" panose="02010600030101010101" pitchFamily="2" charset="-122"/>
              </a:rPr>
              <a:t>的方差之和等于随机变量</a:t>
            </a:r>
            <a:r>
              <a:rPr lang="en-US" altLang="zh-CN"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的方差之和，即</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是随机变量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的方差</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即协方差矩阵</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的对角元素。事实上，利用</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及矩阵的迹</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trace)</a:t>
            </a:r>
            <a:r>
              <a:rPr lang="ja-JP" altLang="en-US">
                <a:latin typeface="DengXian" panose="02010600030101010101" pitchFamily="2" charset="-122"/>
                <a:ea typeface="DengXian" panose="02010600030101010101" pitchFamily="2" charset="-122"/>
              </a:rPr>
              <a:t>的性质，可知</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938286" y="2809614"/>
            <a:ext cx="3505200" cy="279400"/>
          </a:xfrm>
          <a:prstGeom prst="rect">
            <a:avLst/>
          </a:prstGeom>
        </p:spPr>
      </p:pic>
      <p:pic>
        <p:nvPicPr>
          <p:cNvPr id="5" name="Picture 4"/>
          <p:cNvPicPr>
            <a:picLocks noChangeAspect="1"/>
          </p:cNvPicPr>
          <p:nvPr/>
        </p:nvPicPr>
        <p:blipFill rotWithShape="1">
          <a:blip r:embed="rId2"/>
          <a:srcRect t="9488" b="6709"/>
          <a:stretch>
            <a:fillRect/>
          </a:stretch>
        </p:blipFill>
        <p:spPr>
          <a:xfrm>
            <a:off x="5276850" y="3621974"/>
            <a:ext cx="1638300" cy="649225"/>
          </a:xfrm>
          <a:prstGeom prst="rect">
            <a:avLst/>
          </a:prstGeom>
        </p:spPr>
      </p:pic>
      <p:pic>
        <p:nvPicPr>
          <p:cNvPr id="6" name="Picture 5"/>
          <p:cNvPicPr>
            <a:picLocks noChangeAspect="1"/>
          </p:cNvPicPr>
          <p:nvPr/>
        </p:nvPicPr>
        <p:blipFill>
          <a:blip r:embed="rId3"/>
          <a:stretch>
            <a:fillRect/>
          </a:stretch>
        </p:blipFill>
        <p:spPr>
          <a:xfrm>
            <a:off x="1879497" y="4377532"/>
            <a:ext cx="368300" cy="304800"/>
          </a:xfrm>
          <a:prstGeom prst="rect">
            <a:avLst/>
          </a:prstGeom>
        </p:spPr>
      </p:pic>
      <p:pic>
        <p:nvPicPr>
          <p:cNvPr id="7" name="Picture 6"/>
          <p:cNvPicPr>
            <a:picLocks noChangeAspect="1"/>
          </p:cNvPicPr>
          <p:nvPr/>
        </p:nvPicPr>
        <p:blipFill>
          <a:blip r:embed="rId4"/>
          <a:stretch>
            <a:fillRect/>
          </a:stretch>
        </p:blipFill>
        <p:spPr>
          <a:xfrm>
            <a:off x="4066135" y="4403765"/>
            <a:ext cx="254000" cy="241300"/>
          </a:xfrm>
          <a:prstGeom prst="rect">
            <a:avLst/>
          </a:prstGeom>
        </p:spPr>
      </p:pic>
      <p:pic>
        <p:nvPicPr>
          <p:cNvPr id="8" name="Picture 7"/>
          <p:cNvPicPr>
            <a:picLocks noChangeAspect="1"/>
          </p:cNvPicPr>
          <p:nvPr/>
        </p:nvPicPr>
        <p:blipFill>
          <a:blip r:embed="rId5"/>
          <a:stretch>
            <a:fillRect/>
          </a:stretch>
        </p:blipFill>
        <p:spPr>
          <a:xfrm>
            <a:off x="7888517" y="4325938"/>
            <a:ext cx="292100" cy="266700"/>
          </a:xfrm>
          <a:prstGeom prst="rect">
            <a:avLst/>
          </a:prstGeom>
        </p:spPr>
      </p:pic>
      <p:pic>
        <p:nvPicPr>
          <p:cNvPr id="9" name="Picture 8"/>
          <p:cNvPicPr>
            <a:picLocks noChangeAspect="1"/>
          </p:cNvPicPr>
          <p:nvPr/>
        </p:nvPicPr>
        <p:blipFill>
          <a:blip r:embed="rId6"/>
          <a:stretch>
            <a:fillRect/>
          </a:stretch>
        </p:blipFill>
        <p:spPr>
          <a:xfrm>
            <a:off x="2652911" y="4711360"/>
            <a:ext cx="1155700" cy="254000"/>
          </a:xfrm>
          <a:prstGeom prst="rect">
            <a:avLst/>
          </a:prstGeom>
        </p:spPr>
      </p:pic>
      <p:pic>
        <p:nvPicPr>
          <p:cNvPr id="10" name="Picture 9"/>
          <p:cNvPicPr>
            <a:picLocks noChangeAspect="1"/>
          </p:cNvPicPr>
          <p:nvPr/>
        </p:nvPicPr>
        <p:blipFill>
          <a:blip r:embed="rId7"/>
          <a:stretch>
            <a:fillRect/>
          </a:stretch>
        </p:blipFill>
        <p:spPr>
          <a:xfrm>
            <a:off x="3230761" y="5075539"/>
            <a:ext cx="5448300" cy="1663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总体主成分的性质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）第</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个主成分    与变量    的相关系数</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称为因子负荷量（</a:t>
            </a:r>
            <a:r>
              <a:rPr lang="en-GB" altLang="zh-CN" dirty="0">
                <a:latin typeface="DengXian" panose="02010600030101010101" pitchFamily="2" charset="-122"/>
                <a:ea typeface="DengXian" panose="02010600030101010101" pitchFamily="2" charset="-122"/>
              </a:rPr>
              <a:t>factor loading)</a:t>
            </a:r>
            <a:r>
              <a:rPr lang="zh-CN" altLang="en-GB"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它表示第</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个主成分     与变量     的相关关系。计算公式是 </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因为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GB" altLang="zh-CN" dirty="0" err="1">
                <a:latin typeface="DengXian" panose="02010600030101010101" pitchFamily="2" charset="-122"/>
                <a:ea typeface="DengXian" panose="02010600030101010101" pitchFamily="2" charset="-122"/>
              </a:rPr>
              <a:t>e</a:t>
            </a:r>
            <a:r>
              <a:rPr lang="en-GB" altLang="zh-CN" baseline="-25000"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为基本单位向量，其第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个分量为</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，其余为</a:t>
            </a:r>
            <a:r>
              <a:rPr lang="en-US" altLang="zh-CN" dirty="0">
                <a:latin typeface="DengXian" panose="02010600030101010101" pitchFamily="2" charset="-122"/>
                <a:ea typeface="DengXian" panose="02010600030101010101" pitchFamily="2" charset="-122"/>
              </a:rPr>
              <a:t>0</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再由协方差的性质 </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得到</a:t>
            </a:r>
            <a:r>
              <a:rPr lang="ja-JP" altLang="en-US">
                <a:latin typeface="DengXian" panose="02010600030101010101" pitchFamily="2" charset="-122"/>
                <a:ea typeface="DengXian" panose="02010600030101010101" pitchFamily="2" charset="-122"/>
              </a:rPr>
              <a:t>式</a:t>
            </a:r>
            <a:r>
              <a:rPr lang="en-US" altLang="ja-JP" dirty="0">
                <a:latin typeface="DengXian" panose="02010600030101010101" pitchFamily="2" charset="-122"/>
                <a:ea typeface="DengXian" panose="02010600030101010101" pitchFamily="2" charset="-122"/>
              </a:rPr>
              <a:t>(16.20)</a:t>
            </a:r>
            <a:endParaRPr lang="en-GB" altLang="zh-CN"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4041890" y="2298474"/>
            <a:ext cx="304800" cy="292100"/>
          </a:xfrm>
          <a:prstGeom prst="rect">
            <a:avLst/>
          </a:prstGeom>
        </p:spPr>
      </p:pic>
      <p:pic>
        <p:nvPicPr>
          <p:cNvPr id="6" name="Picture 5"/>
          <p:cNvPicPr>
            <a:picLocks noChangeAspect="1"/>
          </p:cNvPicPr>
          <p:nvPr/>
        </p:nvPicPr>
        <p:blipFill>
          <a:blip r:embed="rId2"/>
          <a:stretch>
            <a:fillRect/>
          </a:stretch>
        </p:blipFill>
        <p:spPr>
          <a:xfrm>
            <a:off x="5560258" y="2271713"/>
            <a:ext cx="254000" cy="254000"/>
          </a:xfrm>
          <a:prstGeom prst="rect">
            <a:avLst/>
          </a:prstGeom>
        </p:spPr>
      </p:pic>
      <p:pic>
        <p:nvPicPr>
          <p:cNvPr id="7" name="Picture 6"/>
          <p:cNvPicPr>
            <a:picLocks noChangeAspect="1"/>
          </p:cNvPicPr>
          <p:nvPr/>
        </p:nvPicPr>
        <p:blipFill>
          <a:blip r:embed="rId3"/>
          <a:stretch>
            <a:fillRect/>
          </a:stretch>
        </p:blipFill>
        <p:spPr>
          <a:xfrm>
            <a:off x="7707729" y="2214563"/>
            <a:ext cx="876300" cy="368300"/>
          </a:xfrm>
          <a:prstGeom prst="rect">
            <a:avLst/>
          </a:prstGeom>
        </p:spPr>
      </p:pic>
      <p:pic>
        <p:nvPicPr>
          <p:cNvPr id="8" name="Picture 7"/>
          <p:cNvPicPr>
            <a:picLocks noChangeAspect="1"/>
          </p:cNvPicPr>
          <p:nvPr/>
        </p:nvPicPr>
        <p:blipFill>
          <a:blip r:embed="rId1"/>
          <a:stretch>
            <a:fillRect/>
          </a:stretch>
        </p:blipFill>
        <p:spPr>
          <a:xfrm>
            <a:off x="7198747" y="2689905"/>
            <a:ext cx="304800" cy="292100"/>
          </a:xfrm>
          <a:prstGeom prst="rect">
            <a:avLst/>
          </a:prstGeom>
        </p:spPr>
      </p:pic>
      <p:pic>
        <p:nvPicPr>
          <p:cNvPr id="9" name="Picture 8"/>
          <p:cNvPicPr>
            <a:picLocks noChangeAspect="1"/>
          </p:cNvPicPr>
          <p:nvPr/>
        </p:nvPicPr>
        <p:blipFill>
          <a:blip r:embed="rId2"/>
          <a:stretch>
            <a:fillRect/>
          </a:stretch>
        </p:blipFill>
        <p:spPr>
          <a:xfrm>
            <a:off x="8760657" y="2677658"/>
            <a:ext cx="254000" cy="254000"/>
          </a:xfrm>
          <a:prstGeom prst="rect">
            <a:avLst/>
          </a:prstGeom>
        </p:spPr>
      </p:pic>
      <p:pic>
        <p:nvPicPr>
          <p:cNvPr id="10" name="Picture 9"/>
          <p:cNvPicPr>
            <a:picLocks noChangeAspect="1"/>
          </p:cNvPicPr>
          <p:nvPr/>
        </p:nvPicPr>
        <p:blipFill>
          <a:blip r:embed="rId4"/>
          <a:stretch>
            <a:fillRect/>
          </a:stretch>
        </p:blipFill>
        <p:spPr>
          <a:xfrm>
            <a:off x="3870779" y="3041650"/>
            <a:ext cx="4102100" cy="774700"/>
          </a:xfrm>
          <a:prstGeom prst="rect">
            <a:avLst/>
          </a:prstGeom>
        </p:spPr>
      </p:pic>
      <p:pic>
        <p:nvPicPr>
          <p:cNvPr id="11" name="Picture 10"/>
          <p:cNvPicPr>
            <a:picLocks noChangeAspect="1"/>
          </p:cNvPicPr>
          <p:nvPr/>
        </p:nvPicPr>
        <p:blipFill>
          <a:blip r:embed="rId5"/>
          <a:stretch>
            <a:fillRect/>
          </a:stretch>
        </p:blipFill>
        <p:spPr>
          <a:xfrm>
            <a:off x="3625850" y="3919537"/>
            <a:ext cx="4940300" cy="711200"/>
          </a:xfrm>
          <a:prstGeom prst="rect">
            <a:avLst/>
          </a:prstGeom>
        </p:spPr>
      </p:pic>
      <p:pic>
        <p:nvPicPr>
          <p:cNvPr id="12" name="Picture 11"/>
          <p:cNvPicPr>
            <a:picLocks noChangeAspect="1"/>
          </p:cNvPicPr>
          <p:nvPr/>
        </p:nvPicPr>
        <p:blipFill>
          <a:blip r:embed="rId6"/>
          <a:stretch>
            <a:fillRect/>
          </a:stretch>
        </p:blipFill>
        <p:spPr>
          <a:xfrm>
            <a:off x="3403600" y="5552847"/>
            <a:ext cx="5384800" cy="393700"/>
          </a:xfrm>
          <a:prstGeom prst="rect">
            <a:avLst/>
          </a:prstGeom>
        </p:spPr>
      </p:pic>
      <p:sp>
        <p:nvSpPr>
          <p:cNvPr id="13" name="TextBox 12"/>
          <p:cNvSpPr txBox="1"/>
          <p:nvPr/>
        </p:nvSpPr>
        <p:spPr>
          <a:xfrm>
            <a:off x="8050206" y="3336313"/>
            <a:ext cx="710451" cy="369332"/>
          </a:xfrm>
          <a:prstGeom prst="rect">
            <a:avLst/>
          </a:prstGeom>
          <a:noFill/>
        </p:spPr>
        <p:txBody>
          <a:bodyPr wrap="none" rtlCol="0">
            <a:spAutoFit/>
          </a:bodyPr>
          <a:lstStyle/>
          <a:p>
            <a:r>
              <a:rPr lang="en-US" altLang="zh-CN" dirty="0"/>
              <a:t>16.20</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总体主成分的性质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4</a:t>
            </a:r>
            <a:r>
              <a:rPr lang="zh-CN" altLang="en-US" dirty="0">
                <a:latin typeface="DengXian" panose="02010600030101010101" pitchFamily="2" charset="-122"/>
                <a:ea typeface="DengXian" panose="02010600030101010101" pitchFamily="2" charset="-122"/>
              </a:rPr>
              <a:t>）第</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个主成分    与</a:t>
            </a:r>
            <a:r>
              <a:rPr lang="en-US" altLang="zh-CN" dirty="0">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个变量的因子负荷量满足</a:t>
            </a:r>
            <a:endParaRPr lang="en-US" altLang="zh-CN"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由式</a:t>
            </a:r>
            <a:r>
              <a:rPr lang="en-US" altLang="ja-JP" dirty="0">
                <a:latin typeface="DengXian" panose="02010600030101010101" pitchFamily="2" charset="-122"/>
                <a:ea typeface="DengXian" panose="02010600030101010101" pitchFamily="2" charset="-122"/>
              </a:rPr>
              <a:t>(16.20)</a:t>
            </a:r>
            <a:r>
              <a:rPr lang="ja-JP" altLang="en-US">
                <a:latin typeface="DengXian" panose="02010600030101010101" pitchFamily="2" charset="-122"/>
                <a:ea typeface="DengXian" panose="02010600030101010101" pitchFamily="2" charset="-122"/>
              </a:rPr>
              <a:t>有</a:t>
            </a:r>
            <a:r>
              <a:rPr lang="zh-CN" altLang="en-US" dirty="0">
                <a:latin typeface="DengXian" panose="02010600030101010101" pitchFamily="2" charset="-122"/>
                <a:ea typeface="DengXian" panose="02010600030101010101" pitchFamily="2" charset="-122"/>
              </a:rPr>
              <a:t> </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041890" y="2298474"/>
            <a:ext cx="304800" cy="292100"/>
          </a:xfrm>
          <a:prstGeom prst="rect">
            <a:avLst/>
          </a:prstGeom>
        </p:spPr>
      </p:pic>
      <p:pic>
        <p:nvPicPr>
          <p:cNvPr id="11" name="Picture 10"/>
          <p:cNvPicPr>
            <a:picLocks noChangeAspect="1"/>
          </p:cNvPicPr>
          <p:nvPr/>
        </p:nvPicPr>
        <p:blipFill>
          <a:blip r:embed="rId2"/>
          <a:stretch>
            <a:fillRect/>
          </a:stretch>
        </p:blipFill>
        <p:spPr>
          <a:xfrm>
            <a:off x="4531624" y="3837398"/>
            <a:ext cx="405109" cy="151219"/>
          </a:xfrm>
          <a:prstGeom prst="rect">
            <a:avLst/>
          </a:prstGeom>
        </p:spPr>
      </p:pic>
      <p:grpSp>
        <p:nvGrpSpPr>
          <p:cNvPr id="13" name="Group 12"/>
          <p:cNvGrpSpPr/>
          <p:nvPr/>
        </p:nvGrpSpPr>
        <p:grpSpPr>
          <a:xfrm>
            <a:off x="4194290" y="2748871"/>
            <a:ext cx="2346234" cy="787400"/>
            <a:chOff x="4194290" y="2748871"/>
            <a:chExt cx="2346234" cy="787400"/>
          </a:xfrm>
        </p:grpSpPr>
        <p:grpSp>
          <p:nvGrpSpPr>
            <p:cNvPr id="8" name="Group 7"/>
            <p:cNvGrpSpPr/>
            <p:nvPr/>
          </p:nvGrpSpPr>
          <p:grpSpPr>
            <a:xfrm>
              <a:off x="4194290" y="2748871"/>
              <a:ext cx="2346234" cy="787400"/>
              <a:chOff x="4194290" y="2748871"/>
              <a:chExt cx="2346234" cy="787400"/>
            </a:xfrm>
          </p:grpSpPr>
          <p:pic>
            <p:nvPicPr>
              <p:cNvPr id="5" name="Picture 4"/>
              <p:cNvPicPr>
                <a:picLocks noChangeAspect="1"/>
              </p:cNvPicPr>
              <p:nvPr/>
            </p:nvPicPr>
            <p:blipFill>
              <a:blip r:embed="rId3"/>
              <a:stretch>
                <a:fillRect/>
              </a:stretch>
            </p:blipFill>
            <p:spPr>
              <a:xfrm>
                <a:off x="4194290" y="2748871"/>
                <a:ext cx="2311400" cy="787400"/>
              </a:xfrm>
              <a:prstGeom prst="rect">
                <a:avLst/>
              </a:prstGeom>
            </p:spPr>
          </p:pic>
          <p:pic>
            <p:nvPicPr>
              <p:cNvPr id="6" name="Picture 5"/>
              <p:cNvPicPr>
                <a:picLocks noChangeAspect="1"/>
              </p:cNvPicPr>
              <p:nvPr/>
            </p:nvPicPr>
            <p:blipFill>
              <a:blip r:embed="rId4"/>
              <a:stretch>
                <a:fillRect/>
              </a:stretch>
            </p:blipFill>
            <p:spPr>
              <a:xfrm>
                <a:off x="5829324" y="2748871"/>
                <a:ext cx="711200" cy="268649"/>
              </a:xfrm>
              <a:prstGeom prst="rect">
                <a:avLst/>
              </a:prstGeom>
            </p:spPr>
          </p:pic>
          <p:pic>
            <p:nvPicPr>
              <p:cNvPr id="7" name="Picture 6"/>
              <p:cNvPicPr>
                <a:picLocks noChangeAspect="1"/>
              </p:cNvPicPr>
              <p:nvPr/>
            </p:nvPicPr>
            <p:blipFill>
              <a:blip r:embed="rId4"/>
              <a:stretch>
                <a:fillRect/>
              </a:stretch>
            </p:blipFill>
            <p:spPr>
              <a:xfrm>
                <a:off x="6373610" y="2889138"/>
                <a:ext cx="166914" cy="387757"/>
              </a:xfrm>
              <a:prstGeom prst="rect">
                <a:avLst/>
              </a:prstGeom>
            </p:spPr>
          </p:pic>
        </p:grpSp>
        <p:pic>
          <p:nvPicPr>
            <p:cNvPr id="12" name="Picture 11"/>
            <p:cNvPicPr>
              <a:picLocks noChangeAspect="1"/>
            </p:cNvPicPr>
            <p:nvPr/>
          </p:nvPicPr>
          <p:blipFill>
            <a:blip r:embed="rId2"/>
            <a:stretch>
              <a:fillRect/>
            </a:stretch>
          </p:blipFill>
          <p:spPr>
            <a:xfrm>
              <a:off x="5090424" y="3385052"/>
              <a:ext cx="405109" cy="151219"/>
            </a:xfrm>
            <a:prstGeom prst="rect">
              <a:avLst/>
            </a:prstGeom>
          </p:spPr>
        </p:pic>
      </p:grpSp>
      <p:grpSp>
        <p:nvGrpSpPr>
          <p:cNvPr id="18" name="Group 17"/>
          <p:cNvGrpSpPr/>
          <p:nvPr/>
        </p:nvGrpSpPr>
        <p:grpSpPr>
          <a:xfrm>
            <a:off x="3385836" y="3676538"/>
            <a:ext cx="4610100" cy="812800"/>
            <a:chOff x="3385836" y="3676538"/>
            <a:chExt cx="4610100" cy="812800"/>
          </a:xfrm>
        </p:grpSpPr>
        <p:pic>
          <p:nvPicPr>
            <p:cNvPr id="9" name="Picture 8"/>
            <p:cNvPicPr>
              <a:picLocks noChangeAspect="1"/>
            </p:cNvPicPr>
            <p:nvPr/>
          </p:nvPicPr>
          <p:blipFill>
            <a:blip r:embed="rId5"/>
            <a:stretch>
              <a:fillRect/>
            </a:stretch>
          </p:blipFill>
          <p:spPr>
            <a:xfrm>
              <a:off x="3385836" y="3676538"/>
              <a:ext cx="4610100" cy="812800"/>
            </a:xfrm>
            <a:prstGeom prst="rect">
              <a:avLst/>
            </a:prstGeom>
          </p:spPr>
        </p:pic>
        <p:pic>
          <p:nvPicPr>
            <p:cNvPr id="10" name="Picture 9"/>
            <p:cNvPicPr>
              <a:picLocks noChangeAspect="1"/>
            </p:cNvPicPr>
            <p:nvPr/>
          </p:nvPicPr>
          <p:blipFill>
            <a:blip r:embed="rId2"/>
            <a:stretch>
              <a:fillRect/>
            </a:stretch>
          </p:blipFill>
          <p:spPr>
            <a:xfrm>
              <a:off x="4194290" y="4195289"/>
              <a:ext cx="946510" cy="294049"/>
            </a:xfrm>
            <a:prstGeom prst="rect">
              <a:avLst/>
            </a:prstGeom>
          </p:spPr>
        </p:pic>
        <p:pic>
          <p:nvPicPr>
            <p:cNvPr id="14" name="Picture 13"/>
            <p:cNvPicPr>
              <a:picLocks noChangeAspect="1"/>
            </p:cNvPicPr>
            <p:nvPr/>
          </p:nvPicPr>
          <p:blipFill>
            <a:blip r:embed="rId2"/>
            <a:stretch>
              <a:fillRect/>
            </a:stretch>
          </p:blipFill>
          <p:spPr>
            <a:xfrm>
              <a:off x="5045607" y="4117604"/>
              <a:ext cx="171335" cy="171821"/>
            </a:xfrm>
            <a:prstGeom prst="rect">
              <a:avLst/>
            </a:prstGeom>
          </p:spPr>
        </p:pic>
        <p:pic>
          <p:nvPicPr>
            <p:cNvPr id="15" name="Picture 14"/>
            <p:cNvPicPr>
              <a:picLocks noChangeAspect="1"/>
            </p:cNvPicPr>
            <p:nvPr/>
          </p:nvPicPr>
          <p:blipFill>
            <a:blip r:embed="rId2"/>
            <a:stretch>
              <a:fillRect/>
            </a:stretch>
          </p:blipFill>
          <p:spPr>
            <a:xfrm rot="18921441">
              <a:off x="4566342" y="3754875"/>
              <a:ext cx="328729" cy="273621"/>
            </a:xfrm>
            <a:prstGeom prst="rect">
              <a:avLst/>
            </a:prstGeom>
          </p:spPr>
        </p:pic>
        <p:pic>
          <p:nvPicPr>
            <p:cNvPr id="16" name="Picture 15"/>
            <p:cNvPicPr>
              <a:picLocks noChangeAspect="1"/>
            </p:cNvPicPr>
            <p:nvPr/>
          </p:nvPicPr>
          <p:blipFill>
            <a:blip r:embed="rId2"/>
            <a:stretch>
              <a:fillRect/>
            </a:stretch>
          </p:blipFill>
          <p:spPr>
            <a:xfrm rot="18921441">
              <a:off x="4661205" y="4141325"/>
              <a:ext cx="203933" cy="206015"/>
            </a:xfrm>
            <a:prstGeom prst="rect">
              <a:avLst/>
            </a:prstGeom>
          </p:spPr>
        </p:pic>
        <p:pic>
          <p:nvPicPr>
            <p:cNvPr id="17" name="Picture 16"/>
            <p:cNvPicPr>
              <a:picLocks noChangeAspect="1"/>
            </p:cNvPicPr>
            <p:nvPr/>
          </p:nvPicPr>
          <p:blipFill>
            <a:blip r:embed="rId2"/>
            <a:stretch>
              <a:fillRect/>
            </a:stretch>
          </p:blipFill>
          <p:spPr>
            <a:xfrm>
              <a:off x="4516896" y="4166067"/>
              <a:ext cx="203933" cy="206015"/>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3817636" y="3564732"/>
            <a:ext cx="4241800" cy="787400"/>
          </a:xfrm>
          <a:prstGeom prst="rect">
            <a:avLst/>
          </a:prstGeom>
        </p:spPr>
      </p:pic>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总体主成分的性质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5</a:t>
            </a:r>
            <a:r>
              <a:rPr lang="zh-CN" altLang="en-US"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个主成分与第</a:t>
            </a:r>
            <a:r>
              <a:rPr lang="en-US" altLang="zh-CN"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个变量   的因子负荷量满足</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由于</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互不相关</a:t>
            </a:r>
            <a:endParaRPr lang="en-GB" altLang="zh-CN" dirty="0">
              <a:latin typeface="DengXian" panose="02010600030101010101" pitchFamily="2" charset="-122"/>
              <a:ea typeface="DengXian" panose="02010600030101010101" pitchFamily="2" charset="-122"/>
            </a:endParaRPr>
          </a:p>
          <a:p>
            <a:pPr marL="0" indent="0">
              <a:buNone/>
            </a:pPr>
            <a:r>
              <a:rPr lang="zh-CN" altLang="en-US" dirty="0">
                <a:latin typeface="DengXian" panose="02010600030101010101" pitchFamily="2" charset="-122"/>
                <a:ea typeface="DengXian" panose="02010600030101010101" pitchFamily="2" charset="-122"/>
              </a:rPr>
              <a:t>   故 </a:t>
            </a:r>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又因    可以表为</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的线性组合，所以     与</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的相关系数的平方为</a:t>
            </a:r>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，即 </a:t>
            </a:r>
            <a:endParaRPr lang="zh-CN" altLang="en-US"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故</a:t>
            </a:r>
            <a:r>
              <a:rPr lang="ja-JP" altLang="en-US">
                <a:latin typeface="DengXian" panose="02010600030101010101" pitchFamily="2" charset="-122"/>
                <a:ea typeface="DengXian" panose="02010600030101010101" pitchFamily="2" charset="-122"/>
              </a:rPr>
              <a:t>得式</a:t>
            </a:r>
            <a:r>
              <a:rPr lang="en-US" altLang="ja-JP" dirty="0">
                <a:latin typeface="DengXian" panose="02010600030101010101" pitchFamily="2" charset="-122"/>
                <a:ea typeface="DengXian" panose="02010600030101010101" pitchFamily="2" charset="-122"/>
              </a:rPr>
              <a:t>(16.22)</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5671836" y="2265363"/>
            <a:ext cx="266700" cy="266700"/>
          </a:xfrm>
          <a:prstGeom prst="rect">
            <a:avLst/>
          </a:prstGeom>
        </p:spPr>
      </p:pic>
      <p:pic>
        <p:nvPicPr>
          <p:cNvPr id="5" name="Picture 4"/>
          <p:cNvPicPr>
            <a:picLocks noChangeAspect="1"/>
          </p:cNvPicPr>
          <p:nvPr/>
        </p:nvPicPr>
        <p:blipFill>
          <a:blip r:embed="rId3"/>
          <a:stretch>
            <a:fillRect/>
          </a:stretch>
        </p:blipFill>
        <p:spPr>
          <a:xfrm>
            <a:off x="4998736" y="2595563"/>
            <a:ext cx="1879600" cy="838200"/>
          </a:xfrm>
          <a:prstGeom prst="rect">
            <a:avLst/>
          </a:prstGeom>
        </p:spPr>
      </p:pic>
      <p:pic>
        <p:nvPicPr>
          <p:cNvPr id="6" name="Picture 5"/>
          <p:cNvPicPr>
            <a:picLocks noChangeAspect="1"/>
          </p:cNvPicPr>
          <p:nvPr/>
        </p:nvPicPr>
        <p:blipFill>
          <a:blip r:embed="rId4"/>
          <a:stretch>
            <a:fillRect/>
          </a:stretch>
        </p:blipFill>
        <p:spPr>
          <a:xfrm>
            <a:off x="3786227" y="4352132"/>
            <a:ext cx="1397000" cy="317500"/>
          </a:xfrm>
          <a:prstGeom prst="rect">
            <a:avLst/>
          </a:prstGeom>
        </p:spPr>
      </p:pic>
      <p:pic>
        <p:nvPicPr>
          <p:cNvPr id="8" name="Picture 7"/>
          <p:cNvPicPr>
            <a:picLocks noChangeAspect="1"/>
          </p:cNvPicPr>
          <p:nvPr/>
        </p:nvPicPr>
        <p:blipFill>
          <a:blip r:embed="rId2"/>
          <a:stretch>
            <a:fillRect/>
          </a:stretch>
        </p:blipFill>
        <p:spPr>
          <a:xfrm>
            <a:off x="1937091" y="4325938"/>
            <a:ext cx="266700" cy="266700"/>
          </a:xfrm>
          <a:prstGeom prst="rect">
            <a:avLst/>
          </a:prstGeom>
        </p:spPr>
      </p:pic>
      <p:pic>
        <p:nvPicPr>
          <p:cNvPr id="9" name="Picture 8"/>
          <p:cNvPicPr>
            <a:picLocks noChangeAspect="1"/>
          </p:cNvPicPr>
          <p:nvPr/>
        </p:nvPicPr>
        <p:blipFill>
          <a:blip r:embed="rId4"/>
          <a:stretch>
            <a:fillRect/>
          </a:stretch>
        </p:blipFill>
        <p:spPr>
          <a:xfrm>
            <a:off x="1965667" y="3299620"/>
            <a:ext cx="1397000" cy="317500"/>
          </a:xfrm>
          <a:prstGeom prst="rect">
            <a:avLst/>
          </a:prstGeom>
        </p:spPr>
      </p:pic>
      <p:pic>
        <p:nvPicPr>
          <p:cNvPr id="13" name="Picture 12"/>
          <p:cNvPicPr>
            <a:picLocks noChangeAspect="1"/>
          </p:cNvPicPr>
          <p:nvPr/>
        </p:nvPicPr>
        <p:blipFill>
          <a:blip r:embed="rId4"/>
          <a:stretch>
            <a:fillRect/>
          </a:stretch>
        </p:blipFill>
        <p:spPr>
          <a:xfrm>
            <a:off x="8974781" y="4337051"/>
            <a:ext cx="1397000" cy="317500"/>
          </a:xfrm>
          <a:prstGeom prst="rect">
            <a:avLst/>
          </a:prstGeom>
        </p:spPr>
      </p:pic>
      <p:pic>
        <p:nvPicPr>
          <p:cNvPr id="14" name="Picture 13"/>
          <p:cNvPicPr>
            <a:picLocks noChangeAspect="1"/>
          </p:cNvPicPr>
          <p:nvPr/>
        </p:nvPicPr>
        <p:blipFill>
          <a:blip r:embed="rId2"/>
          <a:stretch>
            <a:fillRect/>
          </a:stretch>
        </p:blipFill>
        <p:spPr>
          <a:xfrm>
            <a:off x="8129706" y="4337051"/>
            <a:ext cx="266700" cy="266700"/>
          </a:xfrm>
          <a:prstGeom prst="rect">
            <a:avLst/>
          </a:prstGeom>
        </p:spPr>
      </p:pic>
      <p:pic>
        <p:nvPicPr>
          <p:cNvPr id="15" name="Picture 14"/>
          <p:cNvPicPr>
            <a:picLocks noChangeAspect="1"/>
          </p:cNvPicPr>
          <p:nvPr/>
        </p:nvPicPr>
        <p:blipFill>
          <a:blip r:embed="rId5"/>
          <a:stretch>
            <a:fillRect/>
          </a:stretch>
        </p:blipFill>
        <p:spPr>
          <a:xfrm>
            <a:off x="4673600" y="4706145"/>
            <a:ext cx="2844800" cy="444500"/>
          </a:xfrm>
          <a:prstGeom prst="rect">
            <a:avLst/>
          </a:prstGeom>
        </p:spPr>
      </p:pic>
      <p:sp>
        <p:nvSpPr>
          <p:cNvPr id="17" name="TextBox 16"/>
          <p:cNvSpPr txBox="1"/>
          <p:nvPr/>
        </p:nvSpPr>
        <p:spPr>
          <a:xfrm>
            <a:off x="7251700" y="2902388"/>
            <a:ext cx="710451" cy="369332"/>
          </a:xfrm>
          <a:prstGeom prst="rect">
            <a:avLst/>
          </a:prstGeom>
          <a:noFill/>
        </p:spPr>
        <p:txBody>
          <a:bodyPr wrap="none" rtlCol="0">
            <a:spAutoFit/>
          </a:bodyPr>
          <a:lstStyle/>
          <a:p>
            <a:r>
              <a:rPr lang="en-US" dirty="0"/>
              <a:t>16.22</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主成分分析的主要目的是降维，所以一般选择</a:t>
            </a:r>
            <a:r>
              <a:rPr lang="en-GB" altLang="zh-CN" dirty="0">
                <a:latin typeface="DengXian" panose="02010600030101010101" pitchFamily="2" charset="-122"/>
                <a:ea typeface="DengXian" panose="02010600030101010101" pitchFamily="2" charset="-122"/>
              </a:rPr>
              <a:t>k (k </a:t>
            </a:r>
            <a:r>
              <a:rPr lang="en-GB" dirty="0"/>
              <a:t>&lt;&lt; </a:t>
            </a:r>
            <a:r>
              <a:rPr lang="en-GB" altLang="zh-CN" dirty="0">
                <a:latin typeface="DengXian" panose="02010600030101010101" pitchFamily="2" charset="-122"/>
                <a:ea typeface="DengXian" panose="02010600030101010101" pitchFamily="2" charset="-122"/>
              </a:rPr>
              <a:t>m</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个主成分（线性无关变量）来代替</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个原有变量（线性相关变量），使问题得以简化，并能保留原有变量的大部分信息。</a:t>
            </a:r>
            <a:endParaRPr lang="en-US"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917700" y="3698876"/>
            <a:ext cx="8356600" cy="2476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Autofit/>
          </a:bodyPr>
          <a:lstStyle/>
          <a:p>
            <a:r>
              <a:rPr lang="ja-JP" altLang="en-US" sz="2400">
                <a:latin typeface="DengXian" panose="02010600030101010101" pitchFamily="2" charset="-122"/>
                <a:ea typeface="DengXian" panose="02010600030101010101" pitchFamily="2" charset="-122"/>
              </a:rPr>
              <a:t>主成分分析中，首先对给定数据进行规范化，使得数据每一变量的平均值为</a:t>
            </a:r>
            <a:r>
              <a:rPr lang="en-US" altLang="ja-JP" sz="2400" dirty="0">
                <a:latin typeface="DengXian" panose="02010600030101010101" pitchFamily="2" charset="-122"/>
                <a:ea typeface="DengXian" panose="02010600030101010101" pitchFamily="2" charset="-122"/>
              </a:rPr>
              <a:t>0</a:t>
            </a:r>
            <a:r>
              <a:rPr lang="ja-JP" altLang="en-US" sz="2400">
                <a:latin typeface="DengXian" panose="02010600030101010101" pitchFamily="2" charset="-122"/>
                <a:ea typeface="DengXian" panose="02010600030101010101" pitchFamily="2" charset="-122"/>
              </a:rPr>
              <a:t>，方差为</a:t>
            </a:r>
            <a:r>
              <a:rPr lang="en-US" altLang="ja-JP" sz="2400" dirty="0">
                <a:latin typeface="DengXian" panose="02010600030101010101" pitchFamily="2" charset="-122"/>
                <a:ea typeface="DengXian" panose="02010600030101010101" pitchFamily="2" charset="-122"/>
              </a:rPr>
              <a:t>1</a:t>
            </a:r>
            <a:r>
              <a:rPr lang="ja-JP" altLang="en-US" sz="2400">
                <a:latin typeface="DengXian" panose="02010600030101010101" pitchFamily="2" charset="-122"/>
                <a:ea typeface="DengXian" panose="02010600030101010101" pitchFamily="2" charset="-122"/>
              </a:rPr>
              <a:t>。</a:t>
            </a:r>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之后对数据进行正交变换，原来由线性相关变量表示的数据，通过正交变换变成由若干个线性无关的新变量表示的数据。</a:t>
            </a:r>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新变量是可能的正交变换中变量的方差的和（信息保存）最大的，方差表示在新变量上信息的大小。</a:t>
            </a:r>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可以用主分成近似地表示原始数据，发现数据的基本结构</a:t>
            </a:r>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也可以把数据由少数主成分表示，对数据降维</a:t>
            </a:r>
            <a:endParaRPr lang="en-GB" altLang="zh-CN" sz="2400" dirty="0">
              <a:latin typeface="DengXian" panose="02010600030101010101" pitchFamily="2" charset="-122"/>
              <a:ea typeface="DengXian"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证明</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令</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r>
              <a:rPr lang="en-GB" altLang="ja-JP" dirty="0">
                <a:latin typeface="DengXian" panose="02010600030101010101" pitchFamily="2" charset="-122"/>
                <a:ea typeface="DengXian" panose="02010600030101010101" pitchFamily="2" charset="-122"/>
              </a:rPr>
              <a:t>B</a:t>
            </a:r>
            <a:r>
              <a:rPr lang="ja-JP" altLang="en-US">
                <a:latin typeface="DengXian" panose="02010600030101010101" pitchFamily="2" charset="-122"/>
                <a:ea typeface="DengXian" panose="02010600030101010101" pitchFamily="2" charset="-122"/>
              </a:rPr>
              <a:t>的第</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列，由于正交矩阵</a:t>
            </a:r>
            <a:r>
              <a:rPr lang="en-GB" altLang="ja-JP"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的列构成</a:t>
            </a:r>
            <a:r>
              <a:rPr lang="en-GB"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维空间的基，所以可以由</a:t>
            </a:r>
            <a:r>
              <a:rPr lang="en-GB" altLang="ja-JP"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的列表示，即</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等价地 </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GB" altLang="zh-CN" dirty="0">
                <a:latin typeface="DengXian" panose="02010600030101010101" pitchFamily="2" charset="-122"/>
                <a:ea typeface="DengXian" panose="02010600030101010101" pitchFamily="2" charset="-122"/>
              </a:rPr>
              <a:t>C</a:t>
            </a:r>
            <a:r>
              <a:rPr lang="ja-JP" altLang="en-US">
                <a:latin typeface="DengXian" panose="02010600030101010101" pitchFamily="2" charset="-122"/>
                <a:ea typeface="DengXian" panose="02010600030101010101" pitchFamily="2" charset="-122"/>
              </a:rPr>
              <a:t>是</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q</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矩阵，其第</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行第</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列元素为</a:t>
            </a:r>
            <a:r>
              <a:rPr lang="en-GB" altLang="zh-CN" dirty="0" err="1">
                <a:latin typeface="DengXian" panose="02010600030101010101" pitchFamily="2" charset="-122"/>
                <a:ea typeface="DengXian" panose="02010600030101010101" pitchFamily="2" charset="-122"/>
              </a:rPr>
              <a:t>C</a:t>
            </a:r>
            <a:r>
              <a:rPr lang="en-GB" altLang="zh-CN" baseline="-25000" dirty="0" err="1">
                <a:latin typeface="DengXian" panose="02010600030101010101" pitchFamily="2" charset="-122"/>
                <a:ea typeface="DengXian" panose="02010600030101010101" pitchFamily="2" charset="-122"/>
              </a:rPr>
              <a:t>jk</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560512" y="3281364"/>
            <a:ext cx="355600" cy="381000"/>
          </a:xfrm>
          <a:prstGeom prst="rect">
            <a:avLst/>
          </a:prstGeom>
        </p:spPr>
      </p:pic>
      <p:pic>
        <p:nvPicPr>
          <p:cNvPr id="5" name="Picture 4"/>
          <p:cNvPicPr>
            <a:picLocks noChangeAspect="1"/>
          </p:cNvPicPr>
          <p:nvPr/>
        </p:nvPicPr>
        <p:blipFill>
          <a:blip r:embed="rId1"/>
          <a:stretch>
            <a:fillRect/>
          </a:stretch>
        </p:blipFill>
        <p:spPr>
          <a:xfrm>
            <a:off x="10999787" y="3281364"/>
            <a:ext cx="355600" cy="381000"/>
          </a:xfrm>
          <a:prstGeom prst="rect">
            <a:avLst/>
          </a:prstGeom>
        </p:spPr>
      </p:pic>
      <p:pic>
        <p:nvPicPr>
          <p:cNvPr id="6" name="Picture 5"/>
          <p:cNvPicPr>
            <a:picLocks noChangeAspect="1"/>
          </p:cNvPicPr>
          <p:nvPr/>
        </p:nvPicPr>
        <p:blipFill rotWithShape="1">
          <a:blip r:embed="rId2"/>
          <a:srcRect t="4726"/>
          <a:stretch>
            <a:fillRect/>
          </a:stretch>
        </p:blipFill>
        <p:spPr>
          <a:xfrm>
            <a:off x="3784600" y="4191003"/>
            <a:ext cx="4622800" cy="992187"/>
          </a:xfrm>
          <a:prstGeom prst="rect">
            <a:avLst/>
          </a:prstGeom>
        </p:spPr>
      </p:pic>
      <p:pic>
        <p:nvPicPr>
          <p:cNvPr id="7" name="Picture 6"/>
          <p:cNvPicPr>
            <a:picLocks noChangeAspect="1"/>
          </p:cNvPicPr>
          <p:nvPr/>
        </p:nvPicPr>
        <p:blipFill>
          <a:blip r:embed="rId3"/>
          <a:stretch>
            <a:fillRect/>
          </a:stretch>
        </p:blipFill>
        <p:spPr>
          <a:xfrm>
            <a:off x="5424487" y="5183190"/>
            <a:ext cx="1343025" cy="37880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首先</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r>
              <a:rPr lang="en-US" altLang="zh-CN" dirty="0">
                <a:latin typeface="DengXian" panose="02010600030101010101" pitchFamily="2" charset="-122"/>
                <a:ea typeface="DengXian" panose="02010600030101010101" pitchFamily="2" charset="-122"/>
              </a:rPr>
              <a:t>C</a:t>
            </a:r>
            <a:r>
              <a:rPr lang="ja-JP" altLang="en-US">
                <a:latin typeface="DengXian" panose="02010600030101010101" pitchFamily="2" charset="-122"/>
                <a:ea typeface="DengXian" panose="02010600030101010101" pitchFamily="2" charset="-122"/>
              </a:rPr>
              <a:t>的第</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行</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因此</a:t>
            </a:r>
            <a:endParaRPr lang="en-GB" altLang="zh-CN" dirty="0">
              <a:latin typeface="DengXian" panose="02010600030101010101" pitchFamily="2" charset="-122"/>
              <a:ea typeface="DengXian" panose="02010600030101010101" pitchFamily="2" charset="-122"/>
            </a:endParaRPr>
          </a:p>
        </p:txBody>
      </p:sp>
      <p:grpSp>
        <p:nvGrpSpPr>
          <p:cNvPr id="6" name="Group 5"/>
          <p:cNvGrpSpPr/>
          <p:nvPr/>
        </p:nvGrpSpPr>
        <p:grpSpPr>
          <a:xfrm>
            <a:off x="2371725" y="2379663"/>
            <a:ext cx="4533900" cy="781050"/>
            <a:chOff x="2371725" y="2379663"/>
            <a:chExt cx="4533900" cy="781050"/>
          </a:xfrm>
        </p:grpSpPr>
        <p:pic>
          <p:nvPicPr>
            <p:cNvPr id="4" name="Picture 3"/>
            <p:cNvPicPr>
              <a:picLocks noChangeAspect="1"/>
            </p:cNvPicPr>
            <p:nvPr/>
          </p:nvPicPr>
          <p:blipFill>
            <a:blip r:embed="rId1"/>
            <a:stretch>
              <a:fillRect/>
            </a:stretch>
          </p:blipFill>
          <p:spPr>
            <a:xfrm>
              <a:off x="2371725" y="2398713"/>
              <a:ext cx="4533900" cy="762000"/>
            </a:xfrm>
            <a:prstGeom prst="rect">
              <a:avLst/>
            </a:prstGeom>
          </p:spPr>
        </p:pic>
        <p:pic>
          <p:nvPicPr>
            <p:cNvPr id="5" name="Picture 4"/>
            <p:cNvPicPr>
              <a:picLocks noChangeAspect="1"/>
            </p:cNvPicPr>
            <p:nvPr/>
          </p:nvPicPr>
          <p:blipFill>
            <a:blip r:embed="rId2"/>
            <a:stretch>
              <a:fillRect/>
            </a:stretch>
          </p:blipFill>
          <p:spPr>
            <a:xfrm>
              <a:off x="2371725" y="2379663"/>
              <a:ext cx="663576" cy="196850"/>
            </a:xfrm>
            <a:prstGeom prst="rect">
              <a:avLst/>
            </a:prstGeom>
          </p:spPr>
        </p:pic>
      </p:grpSp>
      <p:pic>
        <p:nvPicPr>
          <p:cNvPr id="7" name="Picture 6"/>
          <p:cNvPicPr>
            <a:picLocks noChangeAspect="1"/>
          </p:cNvPicPr>
          <p:nvPr/>
        </p:nvPicPr>
        <p:blipFill>
          <a:blip r:embed="rId3"/>
          <a:stretch>
            <a:fillRect/>
          </a:stretch>
        </p:blipFill>
        <p:spPr>
          <a:xfrm>
            <a:off x="1877515" y="3213100"/>
            <a:ext cx="330200" cy="431800"/>
          </a:xfrm>
          <a:prstGeom prst="rect">
            <a:avLst/>
          </a:prstGeom>
        </p:spPr>
      </p:pic>
      <p:pic>
        <p:nvPicPr>
          <p:cNvPr id="8" name="Picture 7"/>
          <p:cNvPicPr>
            <a:picLocks noChangeAspect="1"/>
          </p:cNvPicPr>
          <p:nvPr/>
        </p:nvPicPr>
        <p:blipFill>
          <a:blip r:embed="rId4"/>
          <a:stretch>
            <a:fillRect/>
          </a:stretch>
        </p:blipFill>
        <p:spPr>
          <a:xfrm>
            <a:off x="5412095" y="3009901"/>
            <a:ext cx="3251200" cy="35433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其次</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由</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及</a:t>
            </a:r>
            <a:r>
              <a:rPr lang="en-US" altLang="zh-CN"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的正交性知</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由于</a:t>
            </a:r>
            <a:r>
              <a:rPr lang="en-GB" altLang="ja-JP"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是正交的，</a:t>
            </a:r>
            <a:r>
              <a:rPr lang="en-GB" altLang="ja-JP" dirty="0">
                <a:latin typeface="DengXian" panose="02010600030101010101" pitchFamily="2" charset="-122"/>
                <a:ea typeface="DengXian" panose="02010600030101010101" pitchFamily="2" charset="-122"/>
              </a:rPr>
              <a:t>B</a:t>
            </a:r>
            <a:r>
              <a:rPr lang="ja-JP" altLang="en-US">
                <a:latin typeface="DengXian" panose="02010600030101010101" pitchFamily="2" charset="-122"/>
                <a:ea typeface="DengXian" panose="02010600030101010101" pitchFamily="2" charset="-122"/>
              </a:rPr>
              <a:t>的列是正交的，所以</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即</a:t>
            </a:r>
            <a:r>
              <a:rPr lang="en-GB" altLang="ja-JP" dirty="0">
                <a:latin typeface="DengXian" panose="02010600030101010101" pitchFamily="2" charset="-122"/>
                <a:ea typeface="DengXian" panose="02010600030101010101" pitchFamily="2" charset="-122"/>
              </a:rPr>
              <a:t>C</a:t>
            </a:r>
            <a:r>
              <a:rPr lang="ja-JP" altLang="en-US">
                <a:latin typeface="DengXian" panose="02010600030101010101" pitchFamily="2" charset="-122"/>
                <a:ea typeface="DengXian" panose="02010600030101010101" pitchFamily="2" charset="-122"/>
              </a:rPr>
              <a:t>的列也是正交的。于是</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这样，矩阵</a:t>
            </a:r>
            <a:r>
              <a:rPr lang="en-US" altLang="zh-CN" dirty="0">
                <a:latin typeface="DengXian" panose="02010600030101010101" pitchFamily="2" charset="-122"/>
                <a:ea typeface="DengXian" panose="02010600030101010101" pitchFamily="2" charset="-122"/>
              </a:rPr>
              <a:t>C</a:t>
            </a:r>
            <a:r>
              <a:rPr lang="ja-JP" altLang="en-US">
                <a:latin typeface="DengXian" panose="02010600030101010101" pitchFamily="2" charset="-122"/>
                <a:ea typeface="DengXian" panose="02010600030101010101" pitchFamily="2" charset="-122"/>
              </a:rPr>
              <a:t>可以认为是某个</a:t>
            </a:r>
            <a:r>
              <a:rPr lang="en-GB"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阶正交矩阵</a:t>
            </a:r>
            <a:r>
              <a:rPr lang="en-GB" altLang="ja-JP"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的前</a:t>
            </a:r>
            <a:r>
              <a:rPr lang="en-US" altLang="ja-JP" dirty="0">
                <a:latin typeface="DengXian" panose="02010600030101010101" pitchFamily="2" charset="-122"/>
                <a:ea typeface="DengXian" panose="02010600030101010101" pitchFamily="2" charset="-122"/>
              </a:rPr>
              <a:t>q</a:t>
            </a:r>
            <a:r>
              <a:rPr lang="ja-JP" altLang="en-US">
                <a:latin typeface="DengXian" panose="02010600030101010101" pitchFamily="2" charset="-122"/>
                <a:ea typeface="DengXian" panose="02010600030101010101" pitchFamily="2" charset="-122"/>
              </a:rPr>
              <a:t>列</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708583" y="2250256"/>
            <a:ext cx="1343025" cy="378802"/>
          </a:xfrm>
          <a:prstGeom prst="rect">
            <a:avLst/>
          </a:prstGeom>
        </p:spPr>
      </p:pic>
      <p:pic>
        <p:nvPicPr>
          <p:cNvPr id="5" name="Picture 4"/>
          <p:cNvPicPr>
            <a:picLocks noChangeAspect="1"/>
          </p:cNvPicPr>
          <p:nvPr/>
        </p:nvPicPr>
        <p:blipFill>
          <a:blip r:embed="rId2"/>
          <a:stretch>
            <a:fillRect/>
          </a:stretch>
        </p:blipFill>
        <p:spPr>
          <a:xfrm>
            <a:off x="6658817" y="2154610"/>
            <a:ext cx="1409700" cy="546100"/>
          </a:xfrm>
          <a:prstGeom prst="rect">
            <a:avLst/>
          </a:prstGeom>
        </p:spPr>
      </p:pic>
      <p:pic>
        <p:nvPicPr>
          <p:cNvPr id="6" name="Picture 5"/>
          <p:cNvPicPr>
            <a:picLocks noChangeAspect="1"/>
          </p:cNvPicPr>
          <p:nvPr/>
        </p:nvPicPr>
        <p:blipFill>
          <a:blip r:embed="rId3"/>
          <a:stretch>
            <a:fillRect/>
          </a:stretch>
        </p:blipFill>
        <p:spPr>
          <a:xfrm>
            <a:off x="4457700" y="3112535"/>
            <a:ext cx="3276600" cy="571500"/>
          </a:xfrm>
          <a:prstGeom prst="rect">
            <a:avLst/>
          </a:prstGeom>
        </p:spPr>
      </p:pic>
      <p:pic>
        <p:nvPicPr>
          <p:cNvPr id="7" name="Picture 6"/>
          <p:cNvPicPr>
            <a:picLocks noChangeAspect="1"/>
          </p:cNvPicPr>
          <p:nvPr/>
        </p:nvPicPr>
        <p:blipFill>
          <a:blip r:embed="rId4"/>
          <a:stretch>
            <a:fillRect/>
          </a:stretch>
        </p:blipFill>
        <p:spPr>
          <a:xfrm>
            <a:off x="5668217" y="3712057"/>
            <a:ext cx="1981200" cy="13716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3086" y="1073150"/>
            <a:ext cx="10515600" cy="1325563"/>
          </a:xfrm>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201863"/>
            <a:ext cx="10515600" cy="4351338"/>
          </a:xfrm>
        </p:spPr>
        <p:txBody>
          <a:bodyPr>
            <a:normAutofit/>
          </a:bodyPr>
          <a:lstStyle/>
          <a:p>
            <a:r>
              <a:rPr lang="ja-JP" altLang="en-GB">
                <a:latin typeface="DengXian" panose="02010600030101010101" pitchFamily="2" charset="-122"/>
                <a:ea typeface="DengXian" panose="02010600030101010101" pitchFamily="2" charset="-122"/>
              </a:rPr>
              <a:t>正交</a:t>
            </a:r>
            <a:r>
              <a:rPr lang="ja-JP" altLang="en-US">
                <a:latin typeface="DengXian" panose="02010600030101010101" pitchFamily="2" charset="-122"/>
                <a:ea typeface="DengXian" panose="02010600030101010101" pitchFamily="2" charset="-122"/>
              </a:rPr>
              <a:t>矩阵</a:t>
            </a:r>
            <a:r>
              <a:rPr lang="en-US" altLang="zh-CN"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的行也正交</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所以满足</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是</a:t>
            </a:r>
            <a:r>
              <a:rPr lang="en-GB" altLang="zh-CN" dirty="0">
                <a:latin typeface="DengXian" panose="02010600030101010101" pitchFamily="2" charset="-122"/>
                <a:ea typeface="DengXian" panose="02010600030101010101" pitchFamily="2" charset="-122"/>
              </a:rPr>
              <a:t>D</a:t>
            </a:r>
            <a:r>
              <a:rPr lang="zh-CN" altLang="en-US" dirty="0">
                <a:latin typeface="DengXian" panose="02010600030101010101" pitchFamily="2" charset="-122"/>
                <a:ea typeface="DengXian" panose="02010600030101010101" pitchFamily="2" charset="-122"/>
              </a:rPr>
              <a:t>的第</a:t>
            </a:r>
            <a:r>
              <a:rPr lang="en-GB" altLang="zh-CN" dirty="0">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行。由于矩阵</a:t>
            </a:r>
            <a:r>
              <a:rPr lang="en-US" altLang="zh-CN"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的行包括矩阵</a:t>
            </a:r>
            <a:r>
              <a:rPr lang="en-GB" altLang="ja-JP" dirty="0">
                <a:latin typeface="DengXian" panose="02010600030101010101" pitchFamily="2" charset="-122"/>
                <a:ea typeface="DengXian" panose="02010600030101010101" pitchFamily="2" charset="-122"/>
              </a:rPr>
              <a:t>C</a:t>
            </a:r>
            <a:r>
              <a:rPr lang="ja-JP" altLang="en-US">
                <a:latin typeface="DengXian" panose="02010600030101010101" pitchFamily="2" charset="-122"/>
                <a:ea typeface="DengXian" panose="02010600030101010101" pitchFamily="2" charset="-122"/>
              </a:rPr>
              <a:t>的行的前</a:t>
            </a:r>
            <a:r>
              <a:rPr lang="en-GB" altLang="ja-JP" dirty="0">
                <a:latin typeface="DengXian" panose="02010600030101010101" pitchFamily="2" charset="-122"/>
                <a:ea typeface="DengXian" panose="02010600030101010101" pitchFamily="2" charset="-122"/>
              </a:rPr>
              <a:t>q</a:t>
            </a:r>
            <a:r>
              <a:rPr lang="ja-JP" altLang="en-US">
                <a:latin typeface="DengXian" panose="02010600030101010101" pitchFamily="2" charset="-122"/>
                <a:ea typeface="DengXian" panose="02010600030101010101" pitchFamily="2" charset="-122"/>
              </a:rPr>
              <a:t>个元素，所以</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即 </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因为</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能</a:t>
            </a:r>
            <a:r>
              <a:rPr lang="ja-JP" altLang="en-US">
                <a:latin typeface="DengXian" panose="02010600030101010101" pitchFamily="2" charset="-122"/>
                <a:ea typeface="DengXian" panose="02010600030101010101" pitchFamily="2" charset="-122"/>
              </a:rPr>
              <a:t>找到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使得</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endParaRPr lang="en-GB" altLang="zh-CN" dirty="0">
              <a:latin typeface="DengXian" panose="02010600030101010101" pitchFamily="2" charset="-122"/>
              <a:ea typeface="DengXian" panose="02010600030101010101" pitchFamily="2" charset="-122"/>
            </a:endParaRPr>
          </a:p>
          <a:p>
            <a:pPr marL="0" indent="0">
              <a:buNone/>
            </a:pP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时</a:t>
            </a:r>
            <a:r>
              <a:rPr lang="zh-CN" altLang="en-US"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最大</a:t>
            </a: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grpSp>
        <p:nvGrpSpPr>
          <p:cNvPr id="9" name="Group 8"/>
          <p:cNvGrpSpPr/>
          <p:nvPr/>
        </p:nvGrpSpPr>
        <p:grpSpPr>
          <a:xfrm>
            <a:off x="6416040" y="2201863"/>
            <a:ext cx="2895600" cy="495302"/>
            <a:chOff x="4648200" y="3181349"/>
            <a:chExt cx="2895600" cy="495302"/>
          </a:xfrm>
        </p:grpSpPr>
        <p:pic>
          <p:nvPicPr>
            <p:cNvPr id="5" name="Picture 4"/>
            <p:cNvPicPr>
              <a:picLocks noChangeAspect="1"/>
            </p:cNvPicPr>
            <p:nvPr/>
          </p:nvPicPr>
          <p:blipFill>
            <a:blip r:embed="rId1"/>
            <a:stretch>
              <a:fillRect/>
            </a:stretch>
          </p:blipFill>
          <p:spPr>
            <a:xfrm>
              <a:off x="4648200" y="3181350"/>
              <a:ext cx="2895600" cy="495300"/>
            </a:xfrm>
            <a:prstGeom prst="rect">
              <a:avLst/>
            </a:prstGeom>
          </p:spPr>
        </p:pic>
        <p:pic>
          <p:nvPicPr>
            <p:cNvPr id="6" name="Picture 5"/>
            <p:cNvPicPr>
              <a:picLocks noChangeAspect="1"/>
            </p:cNvPicPr>
            <p:nvPr/>
          </p:nvPicPr>
          <p:blipFill>
            <a:blip r:embed="rId2"/>
            <a:stretch>
              <a:fillRect/>
            </a:stretch>
          </p:blipFill>
          <p:spPr>
            <a:xfrm>
              <a:off x="6750121" y="3181349"/>
              <a:ext cx="793679" cy="205753"/>
            </a:xfrm>
            <a:prstGeom prst="rect">
              <a:avLst/>
            </a:prstGeom>
          </p:spPr>
        </p:pic>
        <p:pic>
          <p:nvPicPr>
            <p:cNvPr id="7" name="Picture 6"/>
            <p:cNvPicPr>
              <a:picLocks noChangeAspect="1"/>
            </p:cNvPicPr>
            <p:nvPr/>
          </p:nvPicPr>
          <p:blipFill>
            <a:blip r:embed="rId2"/>
            <a:stretch>
              <a:fillRect/>
            </a:stretch>
          </p:blipFill>
          <p:spPr>
            <a:xfrm>
              <a:off x="6912738" y="3527427"/>
              <a:ext cx="392246" cy="149224"/>
            </a:xfrm>
            <a:prstGeom prst="rect">
              <a:avLst/>
            </a:prstGeom>
          </p:spPr>
        </p:pic>
        <p:pic>
          <p:nvPicPr>
            <p:cNvPr id="8" name="Picture 7"/>
            <p:cNvPicPr>
              <a:picLocks noChangeAspect="1"/>
            </p:cNvPicPr>
            <p:nvPr/>
          </p:nvPicPr>
          <p:blipFill>
            <a:blip r:embed="rId2"/>
            <a:stretch>
              <a:fillRect/>
            </a:stretch>
          </p:blipFill>
          <p:spPr>
            <a:xfrm>
              <a:off x="6912738" y="3457264"/>
              <a:ext cx="157260" cy="149224"/>
            </a:xfrm>
            <a:prstGeom prst="rect">
              <a:avLst/>
            </a:prstGeom>
          </p:spPr>
        </p:pic>
      </p:grpSp>
      <p:pic>
        <p:nvPicPr>
          <p:cNvPr id="10" name="Picture 9"/>
          <p:cNvPicPr>
            <a:picLocks noChangeAspect="1"/>
          </p:cNvPicPr>
          <p:nvPr/>
        </p:nvPicPr>
        <p:blipFill>
          <a:blip r:embed="rId3"/>
          <a:stretch>
            <a:fillRect/>
          </a:stretch>
        </p:blipFill>
        <p:spPr>
          <a:xfrm>
            <a:off x="1961451" y="2697164"/>
            <a:ext cx="355600" cy="393700"/>
          </a:xfrm>
          <a:prstGeom prst="rect">
            <a:avLst/>
          </a:prstGeom>
        </p:spPr>
      </p:pic>
      <p:grpSp>
        <p:nvGrpSpPr>
          <p:cNvPr id="14" name="Group 13"/>
          <p:cNvGrpSpPr/>
          <p:nvPr/>
        </p:nvGrpSpPr>
        <p:grpSpPr>
          <a:xfrm>
            <a:off x="4622800" y="3627437"/>
            <a:ext cx="2946400" cy="749301"/>
            <a:chOff x="4622800" y="3627437"/>
            <a:chExt cx="2946400" cy="749301"/>
          </a:xfrm>
        </p:grpSpPr>
        <p:pic>
          <p:nvPicPr>
            <p:cNvPr id="12" name="Picture 11"/>
            <p:cNvPicPr>
              <a:picLocks noChangeAspect="1"/>
            </p:cNvPicPr>
            <p:nvPr/>
          </p:nvPicPr>
          <p:blipFill>
            <a:blip r:embed="rId4"/>
            <a:stretch>
              <a:fillRect/>
            </a:stretch>
          </p:blipFill>
          <p:spPr>
            <a:xfrm>
              <a:off x="4622800" y="3627438"/>
              <a:ext cx="2946400" cy="749300"/>
            </a:xfrm>
            <a:prstGeom prst="rect">
              <a:avLst/>
            </a:prstGeom>
          </p:spPr>
        </p:pic>
        <p:pic>
          <p:nvPicPr>
            <p:cNvPr id="13" name="Picture 12"/>
            <p:cNvPicPr>
              <a:picLocks noChangeAspect="1"/>
            </p:cNvPicPr>
            <p:nvPr/>
          </p:nvPicPr>
          <p:blipFill>
            <a:blip r:embed="rId5"/>
            <a:stretch>
              <a:fillRect/>
            </a:stretch>
          </p:blipFill>
          <p:spPr>
            <a:xfrm>
              <a:off x="4886060" y="3627437"/>
              <a:ext cx="343588" cy="176652"/>
            </a:xfrm>
            <a:prstGeom prst="rect">
              <a:avLst/>
            </a:prstGeom>
          </p:spPr>
        </p:pic>
      </p:grpSp>
      <p:grpSp>
        <p:nvGrpSpPr>
          <p:cNvPr id="17" name="Group 16"/>
          <p:cNvGrpSpPr/>
          <p:nvPr/>
        </p:nvGrpSpPr>
        <p:grpSpPr>
          <a:xfrm>
            <a:off x="4705350" y="3171824"/>
            <a:ext cx="2781300" cy="355602"/>
            <a:chOff x="4705350" y="3171824"/>
            <a:chExt cx="2781300" cy="355602"/>
          </a:xfrm>
        </p:grpSpPr>
        <p:pic>
          <p:nvPicPr>
            <p:cNvPr id="11" name="Picture 10"/>
            <p:cNvPicPr>
              <a:picLocks noChangeAspect="1"/>
            </p:cNvPicPr>
            <p:nvPr/>
          </p:nvPicPr>
          <p:blipFill>
            <a:blip r:embed="rId6"/>
            <a:stretch>
              <a:fillRect/>
            </a:stretch>
          </p:blipFill>
          <p:spPr>
            <a:xfrm>
              <a:off x="4705350" y="3171826"/>
              <a:ext cx="2781300" cy="355600"/>
            </a:xfrm>
            <a:prstGeom prst="rect">
              <a:avLst/>
            </a:prstGeom>
          </p:spPr>
        </p:pic>
        <p:pic>
          <p:nvPicPr>
            <p:cNvPr id="15" name="Picture 14"/>
            <p:cNvPicPr>
              <a:picLocks noChangeAspect="1"/>
            </p:cNvPicPr>
            <p:nvPr/>
          </p:nvPicPr>
          <p:blipFill>
            <a:blip r:embed="rId5"/>
            <a:stretch>
              <a:fillRect/>
            </a:stretch>
          </p:blipFill>
          <p:spPr>
            <a:xfrm>
              <a:off x="6012407" y="3171824"/>
              <a:ext cx="343588" cy="76641"/>
            </a:xfrm>
            <a:prstGeom prst="rect">
              <a:avLst/>
            </a:prstGeom>
          </p:spPr>
        </p:pic>
        <p:pic>
          <p:nvPicPr>
            <p:cNvPr id="16" name="Picture 15"/>
            <p:cNvPicPr>
              <a:picLocks noChangeAspect="1"/>
            </p:cNvPicPr>
            <p:nvPr/>
          </p:nvPicPr>
          <p:blipFill>
            <a:blip r:embed="rId5"/>
            <a:stretch>
              <a:fillRect/>
            </a:stretch>
          </p:blipFill>
          <p:spPr>
            <a:xfrm>
              <a:off x="6184201" y="3171824"/>
              <a:ext cx="171794" cy="116084"/>
            </a:xfrm>
            <a:prstGeom prst="rect">
              <a:avLst/>
            </a:prstGeom>
          </p:spPr>
        </p:pic>
      </p:grpSp>
      <p:pic>
        <p:nvPicPr>
          <p:cNvPr id="18" name="Picture 17"/>
          <p:cNvPicPr>
            <a:picLocks noChangeAspect="1"/>
          </p:cNvPicPr>
          <p:nvPr/>
        </p:nvPicPr>
        <p:blipFill>
          <a:blip r:embed="rId7"/>
          <a:stretch>
            <a:fillRect/>
          </a:stretch>
        </p:blipFill>
        <p:spPr>
          <a:xfrm>
            <a:off x="1961451" y="4725859"/>
            <a:ext cx="3175000" cy="317500"/>
          </a:xfrm>
          <a:prstGeom prst="rect">
            <a:avLst/>
          </a:prstGeom>
        </p:spPr>
      </p:pic>
      <p:pic>
        <p:nvPicPr>
          <p:cNvPr id="19" name="Picture 18"/>
          <p:cNvPicPr>
            <a:picLocks noChangeAspect="1"/>
          </p:cNvPicPr>
          <p:nvPr/>
        </p:nvPicPr>
        <p:blipFill>
          <a:blip r:embed="rId8"/>
          <a:stretch>
            <a:fillRect/>
          </a:stretch>
        </p:blipFill>
        <p:spPr>
          <a:xfrm>
            <a:off x="6710837" y="4757609"/>
            <a:ext cx="317500" cy="254000"/>
          </a:xfrm>
          <a:prstGeom prst="rect">
            <a:avLst/>
          </a:prstGeom>
        </p:spPr>
      </p:pic>
      <p:pic>
        <p:nvPicPr>
          <p:cNvPr id="20" name="Picture 19"/>
          <p:cNvPicPr>
            <a:picLocks noChangeAspect="1"/>
          </p:cNvPicPr>
          <p:nvPr/>
        </p:nvPicPr>
        <p:blipFill>
          <a:blip r:embed="rId9"/>
          <a:stretch>
            <a:fillRect/>
          </a:stretch>
        </p:blipFill>
        <p:spPr>
          <a:xfrm>
            <a:off x="7744381" y="4313109"/>
            <a:ext cx="3848100" cy="1143000"/>
          </a:xfrm>
          <a:prstGeom prst="rect">
            <a:avLst/>
          </a:prstGeom>
        </p:spPr>
      </p:pic>
      <p:pic>
        <p:nvPicPr>
          <p:cNvPr id="21" name="Picture 20"/>
          <p:cNvPicPr>
            <a:picLocks noChangeAspect="1"/>
          </p:cNvPicPr>
          <p:nvPr/>
        </p:nvPicPr>
        <p:blipFill>
          <a:blip r:embed="rId10"/>
          <a:stretch>
            <a:fillRect/>
          </a:stretch>
        </p:blipFill>
        <p:spPr>
          <a:xfrm>
            <a:off x="1783651" y="5043359"/>
            <a:ext cx="1765300" cy="850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而当</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时</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有</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满足</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所以</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当</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时</a:t>
            </a:r>
            <a:r>
              <a:rPr lang="zh-CN" altLang="en-US"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达到最大值</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定理</a:t>
            </a:r>
            <a:r>
              <a:rPr lang="en-US" altLang="ja-JP" dirty="0">
                <a:latin typeface="DengXian" panose="02010600030101010101" pitchFamily="2" charset="-122"/>
                <a:ea typeface="DengXian" panose="02010600030101010101" pitchFamily="2" charset="-122"/>
              </a:rPr>
              <a:t>16.2</a:t>
            </a:r>
            <a:r>
              <a:rPr lang="ja-JP" altLang="en-US">
                <a:latin typeface="DengXian" panose="02010600030101010101" pitchFamily="2" charset="-122"/>
                <a:ea typeface="DengXian" panose="02010600030101010101" pitchFamily="2" charset="-122"/>
              </a:rPr>
              <a:t>表明，当</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的线性变换</a:t>
            </a:r>
            <a:r>
              <a:rPr lang="en-US" altLang="ja-JP" dirty="0">
                <a:latin typeface="DengXian" panose="02010600030101010101" pitchFamily="2" charset="-122"/>
                <a:ea typeface="DengXian" panose="02010600030101010101" pitchFamily="2" charset="-122"/>
              </a:rPr>
              <a:t>y</a:t>
            </a:r>
            <a:r>
              <a:rPr lang="ja-JP" altLang="en-US">
                <a:latin typeface="DengXian" panose="02010600030101010101" pitchFamily="2" charset="-122"/>
                <a:ea typeface="DengXian" panose="02010600030101010101" pitchFamily="2" charset="-122"/>
              </a:rPr>
              <a:t>在</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，其协方差矩阵</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的迹</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取得最大值</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这就是说，当取</a:t>
            </a:r>
            <a:r>
              <a:rPr lang="en-GB" altLang="zh-CN"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的前</a:t>
            </a:r>
            <a:r>
              <a:rPr lang="en-GB" altLang="zh-CN" dirty="0">
                <a:latin typeface="DengXian" panose="02010600030101010101" pitchFamily="2" charset="-122"/>
                <a:ea typeface="DengXian" panose="02010600030101010101" pitchFamily="2" charset="-122"/>
              </a:rPr>
              <a:t>q</a:t>
            </a:r>
            <a:r>
              <a:rPr lang="ja-JP" altLang="en-US">
                <a:latin typeface="DengXian" panose="02010600030101010101" pitchFamily="2" charset="-122"/>
                <a:ea typeface="DengXian" panose="02010600030101010101" pitchFamily="2" charset="-122"/>
              </a:rPr>
              <a:t>列取</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的前</a:t>
            </a:r>
            <a:r>
              <a:rPr lang="en-GB" altLang="zh-CN" dirty="0">
                <a:latin typeface="DengXian" panose="02010600030101010101" pitchFamily="2" charset="-122"/>
                <a:ea typeface="DengXian" panose="02010600030101010101" pitchFamily="2" charset="-122"/>
              </a:rPr>
              <a:t>q</a:t>
            </a:r>
            <a:r>
              <a:rPr lang="ja-JP" altLang="en-US">
                <a:latin typeface="DengXian" panose="02010600030101010101" pitchFamily="2" charset="-122"/>
                <a:ea typeface="DengXian" panose="02010600030101010101" pitchFamily="2" charset="-122"/>
              </a:rPr>
              <a:t>个主成分时，能够最大限度地保留原有变量方差的信息。 </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013929" y="2266822"/>
            <a:ext cx="812800" cy="355600"/>
          </a:xfrm>
          <a:prstGeom prst="rect">
            <a:avLst/>
          </a:prstGeom>
        </p:spPr>
      </p:pic>
      <p:pic>
        <p:nvPicPr>
          <p:cNvPr id="5" name="Picture 4"/>
          <p:cNvPicPr>
            <a:picLocks noChangeAspect="1"/>
          </p:cNvPicPr>
          <p:nvPr/>
        </p:nvPicPr>
        <p:blipFill>
          <a:blip r:embed="rId2"/>
          <a:stretch>
            <a:fillRect/>
          </a:stretch>
        </p:blipFill>
        <p:spPr>
          <a:xfrm>
            <a:off x="4065608" y="1980519"/>
            <a:ext cx="2946400" cy="901700"/>
          </a:xfrm>
          <a:prstGeom prst="rect">
            <a:avLst/>
          </a:prstGeom>
        </p:spPr>
      </p:pic>
      <p:pic>
        <p:nvPicPr>
          <p:cNvPr id="6" name="Picture 5"/>
          <p:cNvPicPr>
            <a:picLocks noChangeAspect="1"/>
          </p:cNvPicPr>
          <p:nvPr/>
        </p:nvPicPr>
        <p:blipFill>
          <a:blip r:embed="rId3"/>
          <a:stretch>
            <a:fillRect/>
          </a:stretch>
        </p:blipFill>
        <p:spPr>
          <a:xfrm>
            <a:off x="8125140" y="1873122"/>
            <a:ext cx="3848100" cy="1143000"/>
          </a:xfrm>
          <a:prstGeom prst="rect">
            <a:avLst/>
          </a:prstGeom>
        </p:spPr>
      </p:pic>
      <p:pic>
        <p:nvPicPr>
          <p:cNvPr id="7" name="Picture 6"/>
          <p:cNvPicPr>
            <a:picLocks noChangeAspect="1"/>
          </p:cNvPicPr>
          <p:nvPr/>
        </p:nvPicPr>
        <p:blipFill>
          <a:blip r:embed="rId1"/>
          <a:stretch>
            <a:fillRect/>
          </a:stretch>
        </p:blipFill>
        <p:spPr>
          <a:xfrm>
            <a:off x="2716129" y="3267529"/>
            <a:ext cx="812800" cy="355600"/>
          </a:xfrm>
          <a:prstGeom prst="rect">
            <a:avLst/>
          </a:prstGeom>
        </p:spPr>
      </p:pic>
      <p:pic>
        <p:nvPicPr>
          <p:cNvPr id="8" name="Picture 7"/>
          <p:cNvPicPr>
            <a:picLocks noChangeAspect="1"/>
          </p:cNvPicPr>
          <p:nvPr/>
        </p:nvPicPr>
        <p:blipFill>
          <a:blip r:embed="rId4"/>
          <a:stretch>
            <a:fillRect/>
          </a:stretch>
        </p:blipFill>
        <p:spPr>
          <a:xfrm>
            <a:off x="4360636" y="3191329"/>
            <a:ext cx="825500" cy="508000"/>
          </a:xfrm>
          <a:prstGeom prst="rect">
            <a:avLst/>
          </a:prstGeom>
        </p:spPr>
      </p:pic>
      <p:pic>
        <p:nvPicPr>
          <p:cNvPr id="9" name="Picture 8"/>
          <p:cNvPicPr>
            <a:picLocks noChangeAspect="1"/>
          </p:cNvPicPr>
          <p:nvPr/>
        </p:nvPicPr>
        <p:blipFill>
          <a:blip r:embed="rId1"/>
          <a:stretch>
            <a:fillRect/>
          </a:stretch>
        </p:blipFill>
        <p:spPr>
          <a:xfrm>
            <a:off x="6605608" y="4296343"/>
            <a:ext cx="812800" cy="355600"/>
          </a:xfrm>
          <a:prstGeom prst="rect">
            <a:avLst/>
          </a:prstGeom>
        </p:spPr>
      </p:pic>
      <p:pic>
        <p:nvPicPr>
          <p:cNvPr id="10" name="Picture 9"/>
          <p:cNvPicPr>
            <a:picLocks noChangeAspect="1"/>
          </p:cNvPicPr>
          <p:nvPr/>
        </p:nvPicPr>
        <p:blipFill>
          <a:blip r:embed="rId5"/>
          <a:stretch>
            <a:fillRect/>
          </a:stretch>
        </p:blipFill>
        <p:spPr>
          <a:xfrm>
            <a:off x="10021976" y="4330814"/>
            <a:ext cx="355600" cy="304800"/>
          </a:xfrm>
          <a:prstGeom prst="rect">
            <a:avLst/>
          </a:prstGeom>
        </p:spPr>
      </p:pic>
      <p:pic>
        <p:nvPicPr>
          <p:cNvPr id="11" name="Picture 10"/>
          <p:cNvPicPr>
            <a:picLocks noChangeAspect="1"/>
          </p:cNvPicPr>
          <p:nvPr/>
        </p:nvPicPr>
        <p:blipFill>
          <a:blip r:embed="rId4"/>
          <a:stretch>
            <a:fillRect/>
          </a:stretch>
        </p:blipFill>
        <p:spPr>
          <a:xfrm>
            <a:off x="1067708" y="4651943"/>
            <a:ext cx="825500" cy="50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当舍弃</a:t>
            </a:r>
            <a:r>
              <a:rPr lang="en-GB" altLang="zh-CN"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的后</a:t>
            </a:r>
            <a:r>
              <a:rPr lang="en-GB" altLang="zh-CN" dirty="0">
                <a:latin typeface="DengXian" panose="02010600030101010101" pitchFamily="2" charset="-122"/>
                <a:ea typeface="DengXian" panose="02010600030101010101" pitchFamily="2" charset="-122"/>
              </a:rPr>
              <a:t>p</a:t>
            </a:r>
            <a:r>
              <a:rPr lang="ja-JP" altLang="en-US">
                <a:latin typeface="DengXian" panose="02010600030101010101" pitchFamily="2" charset="-122"/>
                <a:ea typeface="DengXian" panose="02010600030101010101" pitchFamily="2" charset="-122"/>
              </a:rPr>
              <a:t>列，即舍弃变量</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的后</a:t>
            </a:r>
            <a:r>
              <a:rPr lang="en-GB" altLang="zh-CN" dirty="0">
                <a:latin typeface="DengXian" panose="02010600030101010101" pitchFamily="2" charset="-122"/>
                <a:ea typeface="DengXian" panose="02010600030101010101" pitchFamily="2" charset="-122"/>
              </a:rPr>
              <a:t>p</a:t>
            </a:r>
            <a:r>
              <a:rPr lang="ja-JP" altLang="en-US">
                <a:latin typeface="DengXian" panose="02010600030101010101" pitchFamily="2" charset="-122"/>
                <a:ea typeface="DengXian" panose="02010600030101010101" pitchFamily="2" charset="-122"/>
              </a:rPr>
              <a:t>个主成分时，原有变量的方差的信息损失最少。</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39266" y="2202318"/>
            <a:ext cx="10913468" cy="21512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818536" y="2398713"/>
            <a:ext cx="8554928" cy="377969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通常取</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使得累计方差贡献率达到规定的百分比以上</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累计方差贡献率反映了主成分保留信息的比例，但它不能反映对某个原有变量</a:t>
            </a:r>
            <a:r>
              <a:rPr lang="en-GB" altLang="zh-CN" dirty="0">
                <a:latin typeface="DengXian" panose="02010600030101010101" pitchFamily="2" charset="-122"/>
                <a:ea typeface="DengXian" panose="02010600030101010101" pitchFamily="2" charset="-122"/>
              </a:rPr>
              <a:t>x</a:t>
            </a:r>
            <a:r>
              <a:rPr lang="en-GB" altLang="zh-CN" baseline="-25000" dirty="0">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保留信息的比例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通常利用</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个主成分</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对原有变量</a:t>
            </a:r>
            <a:r>
              <a:rPr lang="en-GB" altLang="zh-CN" dirty="0">
                <a:latin typeface="DengXian" panose="02010600030101010101" pitchFamily="2" charset="-122"/>
                <a:ea typeface="DengXian" panose="02010600030101010101" pitchFamily="2" charset="-122"/>
              </a:rPr>
              <a:t>x</a:t>
            </a:r>
            <a:r>
              <a:rPr lang="en-GB" altLang="zh-CN" baseline="-25000" dirty="0">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的贡献率</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4301839" y="4723679"/>
            <a:ext cx="1600200" cy="317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主成分的个数</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806450" y="2389982"/>
            <a:ext cx="10579100" cy="39751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规范化变量的总体主成分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在实际问题中，不同变量可能有不同的量纲，直接求主成分有时会产生不合理的结果。</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为了消除这个影响，常常对各个随机变量实施规范化，使其均值为</a:t>
            </a:r>
            <a:r>
              <a:rPr lang="en-US" altLang="ja-JP" dirty="0">
                <a:latin typeface="DengXian" panose="02010600030101010101" pitchFamily="2" charset="-122"/>
                <a:ea typeface="DengXian" panose="02010600030101010101" pitchFamily="2" charset="-122"/>
              </a:rPr>
              <a:t>0</a:t>
            </a:r>
            <a:r>
              <a:rPr lang="ja-JP" altLang="en-US">
                <a:latin typeface="DengXian" panose="02010600030101010101" pitchFamily="2" charset="-122"/>
                <a:ea typeface="DengXian" panose="02010600030101010101" pitchFamily="2" charset="-122"/>
              </a:rPr>
              <a:t>，方差为</a:t>
            </a:r>
            <a:r>
              <a:rPr lang="en-US" altLang="zh-CN" dirty="0">
                <a:latin typeface="DengXian" panose="02010600030101010101" pitchFamily="2" charset="-122"/>
                <a:ea typeface="DengXian" panose="02010600030101010101" pitchFamily="2" charset="-122"/>
              </a:rPr>
              <a:t>1.</a:t>
            </a:r>
            <a:endParaRPr lang="en-GB"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Autofit/>
          </a:bodyPr>
          <a:lstStyle/>
          <a:p>
            <a:r>
              <a:rPr lang="ja-JP" altLang="en-GB" sz="2200">
                <a:latin typeface="DengXian" panose="02010600030101010101" pitchFamily="2" charset="-122"/>
                <a:ea typeface="DengXian" panose="02010600030101010101" pitchFamily="2" charset="-122"/>
              </a:rPr>
              <a:t>数据集合</a:t>
            </a:r>
            <a:r>
              <a:rPr lang="ja-JP" altLang="en-US" sz="2200">
                <a:latin typeface="DengXian" panose="02010600030101010101" pitchFamily="2" charset="-122"/>
                <a:ea typeface="DengXian" panose="02010600030101010101" pitchFamily="2" charset="-122"/>
              </a:rPr>
              <a:t>中的样本由实数空间</a:t>
            </a:r>
            <a:r>
              <a:rPr lang="zh-CN" altLang="en-US" sz="2200" dirty="0">
                <a:latin typeface="DengXian" panose="02010600030101010101" pitchFamily="2" charset="-122"/>
                <a:ea typeface="DengXian" panose="02010600030101010101" pitchFamily="2" charset="-122"/>
              </a:rPr>
              <a:t>（</a:t>
            </a:r>
            <a:r>
              <a:rPr lang="ja-JP" altLang="en-US" sz="2200">
                <a:latin typeface="DengXian" panose="02010600030101010101" pitchFamily="2" charset="-122"/>
                <a:ea typeface="DengXian" panose="02010600030101010101" pitchFamily="2" charset="-122"/>
              </a:rPr>
              <a:t>正交坐标系</a:t>
            </a:r>
            <a:r>
              <a:rPr lang="zh-CN" altLang="en-US" sz="2200" dirty="0">
                <a:latin typeface="DengXian" panose="02010600030101010101" pitchFamily="2" charset="-122"/>
                <a:ea typeface="DengXian" panose="02010600030101010101" pitchFamily="2" charset="-122"/>
              </a:rPr>
              <a:t>） 中的点表示，空间的一个坐标轴表示一个变量，规范化处理后得到的数据分布在原点附近。</a:t>
            </a:r>
            <a:endParaRPr lang="en-GB" altLang="zh-CN" sz="2200" dirty="0">
              <a:latin typeface="DengXian" panose="02010600030101010101" pitchFamily="2" charset="-122"/>
              <a:ea typeface="DengXian" panose="02010600030101010101" pitchFamily="2" charset="-122"/>
            </a:endParaRPr>
          </a:p>
          <a:p>
            <a:endParaRPr lang="en-GB" altLang="zh-CN"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对原坐标系中的数据进行主成分分析等价于进行坐标系旋转变换，将数据投影到新坐标系的坐标轴上</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新坐标系的第一坐标轴、第二坐标轴等分别表示第一主成分、 第二主成分等</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数据在每一轴上的坐标值的平方表示相应变量的方差</a:t>
            </a:r>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这个坐标系是在所有可能的新的坐标系中，坐标轴上的方差的和最大的</a:t>
            </a:r>
            <a:endParaRPr lang="en-GB" altLang="zh-CN" sz="2200" dirty="0">
              <a:latin typeface="DengXian" panose="02010600030101010101" pitchFamily="2" charset="-122"/>
              <a:ea typeface="DengXian"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规范化变量的总体主成分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DengXian" panose="02010600030101010101" pitchFamily="2" charset="-122"/>
                <a:ea typeface="DengXian" panose="02010600030101010101" pitchFamily="2" charset="-122"/>
              </a:rPr>
              <a:t>设</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维随机变量，</a:t>
            </a:r>
            <a:r>
              <a:rPr lang="en-US" altLang="ja-JP" dirty="0">
                <a:latin typeface="DengXian" panose="02010600030101010101" pitchFamily="2" charset="-122"/>
                <a:ea typeface="DengXian" panose="02010600030101010101" pitchFamily="2" charset="-122"/>
              </a:rPr>
              <a:t>x</a:t>
            </a:r>
            <a:r>
              <a:rPr lang="en-US" altLang="ja-JP" baseline="-25000" dirty="0">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为第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个随机变量</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令</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分别是随机变量</a:t>
            </a:r>
            <a:r>
              <a:rPr lang="en-GB" altLang="ja-JP" dirty="0">
                <a:latin typeface="DengXian" panose="02010600030101010101" pitchFamily="2" charset="-122"/>
                <a:ea typeface="DengXian" panose="02010600030101010101" pitchFamily="2" charset="-122"/>
              </a:rPr>
              <a:t>x</a:t>
            </a:r>
            <a:r>
              <a:rPr lang="en-GB" altLang="ja-JP" baseline="-25000" dirty="0">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的均值和方差，这时</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就是</a:t>
            </a:r>
            <a:r>
              <a:rPr lang="en-GB" altLang="ja-JP" dirty="0">
                <a:latin typeface="DengXian" panose="02010600030101010101" pitchFamily="2" charset="-122"/>
                <a:ea typeface="DengXian" panose="02010600030101010101" pitchFamily="2" charset="-122"/>
              </a:rPr>
              <a:t>x</a:t>
            </a:r>
            <a:r>
              <a:rPr lang="en-GB" altLang="ja-JP" baseline="-25000" dirty="0">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的规范化随机变量</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规范化随机变量的协方差矩阵就是相关矩阵</a:t>
            </a:r>
            <a:r>
              <a:rPr lang="en-GB" altLang="zh-CN" dirty="0">
                <a:latin typeface="DengXian" panose="02010600030101010101" pitchFamily="2" charset="-122"/>
                <a:ea typeface="DengXian" panose="02010600030101010101" pitchFamily="2" charset="-122"/>
              </a:rPr>
              <a:t>R</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676400" y="2214563"/>
            <a:ext cx="2438400" cy="368300"/>
          </a:xfrm>
          <a:prstGeom prst="rect">
            <a:avLst/>
          </a:prstGeom>
        </p:spPr>
      </p:pic>
      <p:pic>
        <p:nvPicPr>
          <p:cNvPr id="5" name="Picture 4"/>
          <p:cNvPicPr>
            <a:picLocks noChangeAspect="1"/>
          </p:cNvPicPr>
          <p:nvPr/>
        </p:nvPicPr>
        <p:blipFill>
          <a:blip r:embed="rId2"/>
          <a:stretch>
            <a:fillRect/>
          </a:stretch>
        </p:blipFill>
        <p:spPr>
          <a:xfrm>
            <a:off x="4114800" y="2703081"/>
            <a:ext cx="3771900" cy="762000"/>
          </a:xfrm>
          <a:prstGeom prst="rect">
            <a:avLst/>
          </a:prstGeom>
        </p:spPr>
      </p:pic>
      <p:pic>
        <p:nvPicPr>
          <p:cNvPr id="6" name="Picture 5"/>
          <p:cNvPicPr>
            <a:picLocks noChangeAspect="1"/>
          </p:cNvPicPr>
          <p:nvPr/>
        </p:nvPicPr>
        <p:blipFill>
          <a:blip r:embed="rId3"/>
          <a:stretch>
            <a:fillRect/>
          </a:stretch>
        </p:blipFill>
        <p:spPr>
          <a:xfrm>
            <a:off x="2171700" y="3773922"/>
            <a:ext cx="1447800" cy="342900"/>
          </a:xfrm>
          <a:prstGeom prst="rect">
            <a:avLst/>
          </a:prstGeom>
        </p:spPr>
      </p:pic>
      <p:pic>
        <p:nvPicPr>
          <p:cNvPr id="7" name="Picture 6"/>
          <p:cNvPicPr>
            <a:picLocks noChangeAspect="1"/>
          </p:cNvPicPr>
          <p:nvPr/>
        </p:nvPicPr>
        <p:blipFill>
          <a:blip r:embed="rId4"/>
          <a:stretch>
            <a:fillRect/>
          </a:stretch>
        </p:blipFill>
        <p:spPr>
          <a:xfrm>
            <a:off x="9586191" y="3812022"/>
            <a:ext cx="279400" cy="3048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规范化变量的总体主成分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201863"/>
            <a:ext cx="10920714" cy="4351338"/>
          </a:xfrm>
        </p:spPr>
        <p:txBody>
          <a:bodyPr>
            <a:normAutofit/>
          </a:bodyPr>
          <a:lstStyle/>
          <a:p>
            <a:r>
              <a:rPr lang="ja-JP" altLang="en-US">
                <a:latin typeface="DengXian" panose="02010600030101010101" pitchFamily="2" charset="-122"/>
                <a:ea typeface="DengXian" panose="02010600030101010101" pitchFamily="2" charset="-122"/>
              </a:rPr>
              <a:t>规范化随机变量的总体主成分有以下性质：</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规范化变量主成分的协方差矩阵是</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协方差矩阵的特征值之和为</a:t>
            </a:r>
            <a:r>
              <a:rPr lang="en-US" altLang="zh-CN" dirty="0">
                <a:latin typeface="DengXian" panose="02010600030101010101" pitchFamily="2" charset="-122"/>
                <a:ea typeface="DengXian" panose="02010600030101010101" pitchFamily="2" charset="-122"/>
              </a:rPr>
              <a:t>m</a:t>
            </a:r>
            <a:endParaRPr lang="en-US" altLang="zh-CN"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a:p>
            <a:pPr marL="0" indent="0">
              <a:buNone/>
            </a:pP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737100" y="3979645"/>
            <a:ext cx="2717800" cy="381000"/>
          </a:xfrm>
          <a:prstGeom prst="rect">
            <a:avLst/>
          </a:prstGeom>
        </p:spPr>
      </p:pic>
      <p:pic>
        <p:nvPicPr>
          <p:cNvPr id="5" name="Picture 4"/>
          <p:cNvPicPr>
            <a:picLocks noChangeAspect="1"/>
          </p:cNvPicPr>
          <p:nvPr/>
        </p:nvPicPr>
        <p:blipFill>
          <a:blip r:embed="rId2"/>
          <a:stretch>
            <a:fillRect/>
          </a:stretch>
        </p:blipFill>
        <p:spPr>
          <a:xfrm>
            <a:off x="5473700" y="5429250"/>
            <a:ext cx="1244600" cy="711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规范化变量的总体主成分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201863"/>
            <a:ext cx="11256818" cy="4351338"/>
          </a:xfrm>
        </p:spPr>
        <p:txBody>
          <a:bodyPr>
            <a:normAutofit/>
          </a:bodyPr>
          <a:lstStyle/>
          <a:p>
            <a:r>
              <a:rPr lang="zh-CN" altLang="en-US" sz="2600" dirty="0">
                <a:latin typeface="DengXian" panose="02010600030101010101" pitchFamily="2" charset="-122"/>
                <a:ea typeface="DengXian" panose="02010600030101010101" pitchFamily="2" charset="-122"/>
              </a:rPr>
              <a:t>（</a:t>
            </a:r>
            <a:r>
              <a:rPr lang="en-US" altLang="zh-CN" sz="2600" dirty="0">
                <a:latin typeface="DengXian" panose="02010600030101010101" pitchFamily="2" charset="-122"/>
                <a:ea typeface="DengXian" panose="02010600030101010101" pitchFamily="2" charset="-122"/>
              </a:rPr>
              <a:t>3</a:t>
            </a:r>
            <a:r>
              <a:rPr lang="zh-CN" altLang="en-US" sz="2600" dirty="0">
                <a:latin typeface="DengXian" panose="02010600030101010101" pitchFamily="2" charset="-122"/>
                <a:ea typeface="DengXian" panose="02010600030101010101" pitchFamily="2" charset="-122"/>
              </a:rPr>
              <a:t>） 规范化随机变量    </a:t>
            </a:r>
            <a:r>
              <a:rPr lang="ja-JP" altLang="en-US" sz="2600">
                <a:latin typeface="DengXian" panose="02010600030101010101" pitchFamily="2" charset="-122"/>
                <a:ea typeface="DengXian" panose="02010600030101010101" pitchFamily="2" charset="-122"/>
              </a:rPr>
              <a:t>与主成分</a:t>
            </a:r>
            <a:r>
              <a:rPr lang="zh-CN" altLang="en-US" sz="2600" dirty="0">
                <a:latin typeface="DengXian" panose="02010600030101010101" pitchFamily="2" charset="-122"/>
                <a:ea typeface="DengXian" panose="02010600030101010101" pitchFamily="2" charset="-122"/>
              </a:rPr>
              <a:t>     </a:t>
            </a:r>
            <a:r>
              <a:rPr lang="ja-JP" altLang="en-US" sz="2600">
                <a:latin typeface="DengXian" panose="02010600030101010101" pitchFamily="2" charset="-122"/>
                <a:ea typeface="DengXian" panose="02010600030101010101" pitchFamily="2" charset="-122"/>
              </a:rPr>
              <a:t>的相关系数</a:t>
            </a:r>
            <a:r>
              <a:rPr lang="zh-CN" altLang="en-US" sz="2600" dirty="0">
                <a:latin typeface="DengXian" panose="02010600030101010101" pitchFamily="2" charset="-122"/>
                <a:ea typeface="DengXian" panose="02010600030101010101" pitchFamily="2" charset="-122"/>
              </a:rPr>
              <a:t>（</a:t>
            </a:r>
            <a:r>
              <a:rPr lang="ja-JP" altLang="en-US" sz="2600">
                <a:latin typeface="DengXian" panose="02010600030101010101" pitchFamily="2" charset="-122"/>
                <a:ea typeface="DengXian" panose="02010600030101010101" pitchFamily="2" charset="-122"/>
              </a:rPr>
              <a:t>因子负荷量</a:t>
            </a:r>
            <a:r>
              <a:rPr lang="zh-CN" altLang="en-US" sz="2600" dirty="0">
                <a:latin typeface="DengXian" panose="02010600030101010101" pitchFamily="2" charset="-122"/>
                <a:ea typeface="DengXian" panose="02010600030101010101" pitchFamily="2" charset="-122"/>
              </a:rPr>
              <a:t>）</a:t>
            </a:r>
            <a:r>
              <a:rPr lang="ja-JP" altLang="en-US" sz="2600">
                <a:latin typeface="DengXian" panose="02010600030101010101" pitchFamily="2" charset="-122"/>
                <a:ea typeface="DengXian" panose="02010600030101010101" pitchFamily="2" charset="-122"/>
              </a:rPr>
              <a:t>为</a:t>
            </a:r>
            <a:endParaRPr lang="en-GB" altLang="ja-JP" sz="2600" dirty="0">
              <a:latin typeface="DengXian" panose="02010600030101010101" pitchFamily="2" charset="-122"/>
              <a:ea typeface="DengXian" panose="02010600030101010101" pitchFamily="2" charset="-122"/>
            </a:endParaRPr>
          </a:p>
          <a:p>
            <a:endParaRPr lang="en-GB" altLang="zh-CN" sz="2600" dirty="0">
              <a:latin typeface="DengXian" panose="02010600030101010101" pitchFamily="2" charset="-122"/>
              <a:ea typeface="DengXian" panose="02010600030101010101" pitchFamily="2" charset="-122"/>
            </a:endParaRPr>
          </a:p>
          <a:p>
            <a:pPr marL="0" indent="0">
              <a:buNone/>
            </a:pPr>
            <a:r>
              <a:rPr lang="zh-CN" altLang="en-US" sz="2600" dirty="0">
                <a:latin typeface="DengXian" panose="02010600030101010101" pitchFamily="2" charset="-122"/>
                <a:ea typeface="DengXian" panose="02010600030101010101" pitchFamily="2" charset="-122"/>
              </a:rPr>
              <a:t>             </a:t>
            </a:r>
            <a:r>
              <a:rPr lang="ja-JP" altLang="en-US" sz="2600">
                <a:latin typeface="DengXian" panose="02010600030101010101" pitchFamily="2" charset="-122"/>
                <a:ea typeface="DengXian" panose="02010600030101010101" pitchFamily="2" charset="-122"/>
              </a:rPr>
              <a:t>其中</a:t>
            </a:r>
            <a:r>
              <a:rPr lang="en-GB" altLang="ja-JP" sz="2600" dirty="0">
                <a:latin typeface="DengXian" panose="02010600030101010101" pitchFamily="2" charset="-122"/>
                <a:ea typeface="DengXian" panose="02010600030101010101" pitchFamily="2" charset="-122"/>
              </a:rPr>
              <a:t>			</a:t>
            </a:r>
            <a:r>
              <a:rPr lang="ja-JP" altLang="en-GB" sz="2600">
                <a:latin typeface="DengXian" panose="02010600030101010101" pitchFamily="2" charset="-122"/>
                <a:ea typeface="DengXian" panose="02010600030101010101" pitchFamily="2" charset="-122"/>
              </a:rPr>
              <a:t>为</a:t>
            </a:r>
            <a:r>
              <a:rPr lang="ja-JP" altLang="en-US" sz="2600">
                <a:latin typeface="DengXian" panose="02010600030101010101" pitchFamily="2" charset="-122"/>
                <a:ea typeface="DengXian" panose="02010600030101010101" pitchFamily="2" charset="-122"/>
              </a:rPr>
              <a:t>矩阵</a:t>
            </a:r>
            <a:r>
              <a:rPr lang="en-US" altLang="zh-CN" sz="2600" dirty="0">
                <a:latin typeface="DengXian" panose="02010600030101010101" pitchFamily="2" charset="-122"/>
                <a:ea typeface="DengXian" panose="02010600030101010101" pitchFamily="2" charset="-122"/>
              </a:rPr>
              <a:t>R</a:t>
            </a:r>
            <a:r>
              <a:rPr lang="ja-JP" altLang="en-US" sz="2600">
                <a:latin typeface="DengXian" panose="02010600030101010101" pitchFamily="2" charset="-122"/>
                <a:ea typeface="DengXian" panose="02010600030101010101" pitchFamily="2" charset="-122"/>
              </a:rPr>
              <a:t>对应于特征值</a:t>
            </a:r>
            <a:r>
              <a:rPr lang="zh-CN" altLang="en-US" sz="2600" dirty="0">
                <a:latin typeface="DengXian" panose="02010600030101010101" pitchFamily="2" charset="-122"/>
                <a:ea typeface="DengXian" panose="02010600030101010101" pitchFamily="2" charset="-122"/>
              </a:rPr>
              <a:t>    </a:t>
            </a:r>
            <a:r>
              <a:rPr lang="ja-JP" altLang="en-US" sz="2600">
                <a:latin typeface="DengXian" panose="02010600030101010101" pitchFamily="2" charset="-122"/>
                <a:ea typeface="DengXian" panose="02010600030101010101" pitchFamily="2" charset="-122"/>
              </a:rPr>
              <a:t>的单位特征向量</a:t>
            </a:r>
            <a:endParaRPr lang="en-GB" altLang="ja-JP" sz="2600" dirty="0">
              <a:latin typeface="DengXian" panose="02010600030101010101" pitchFamily="2" charset="-122"/>
              <a:ea typeface="DengXian" panose="02010600030101010101" pitchFamily="2" charset="-122"/>
            </a:endParaRPr>
          </a:p>
          <a:p>
            <a:pPr marL="0" indent="0">
              <a:buNone/>
            </a:pPr>
            <a:endParaRPr lang="en-GB" altLang="zh-CN" sz="2600" dirty="0">
              <a:latin typeface="DengXian" panose="02010600030101010101" pitchFamily="2" charset="-122"/>
              <a:ea typeface="DengXian" panose="02010600030101010101" pitchFamily="2" charset="-122"/>
            </a:endParaRPr>
          </a:p>
          <a:p>
            <a:r>
              <a:rPr lang="zh-CN" altLang="en-US" sz="2600" dirty="0">
                <a:latin typeface="DengXian" panose="02010600030101010101" pitchFamily="2" charset="-122"/>
                <a:ea typeface="DengXian" panose="02010600030101010101" pitchFamily="2" charset="-122"/>
              </a:rPr>
              <a:t>（</a:t>
            </a:r>
            <a:r>
              <a:rPr lang="en-US" altLang="zh-CN" sz="2600" dirty="0">
                <a:latin typeface="DengXian" panose="02010600030101010101" pitchFamily="2" charset="-122"/>
                <a:ea typeface="DengXian" panose="02010600030101010101" pitchFamily="2" charset="-122"/>
              </a:rPr>
              <a:t>4</a:t>
            </a:r>
            <a:r>
              <a:rPr lang="zh-CN" altLang="en-US" sz="2600" dirty="0">
                <a:latin typeface="DengXian" panose="02010600030101010101" pitchFamily="2" charset="-122"/>
                <a:ea typeface="DengXian" panose="02010600030101010101" pitchFamily="2" charset="-122"/>
              </a:rPr>
              <a:t>）所有规范化随机变量    与主成分     的相关系数的平方和等于</a:t>
            </a:r>
            <a:endParaRPr lang="en-GB" altLang="zh-CN" sz="2600" dirty="0">
              <a:latin typeface="DengXian" panose="02010600030101010101" pitchFamily="2" charset="-122"/>
              <a:ea typeface="DengXian" panose="02010600030101010101" pitchFamily="2" charset="-122"/>
            </a:endParaRPr>
          </a:p>
          <a:p>
            <a:endParaRPr lang="en-GB" altLang="zh-CN" sz="2600" dirty="0">
              <a:latin typeface="DengXian" panose="02010600030101010101" pitchFamily="2" charset="-122"/>
              <a:ea typeface="DengXian" panose="02010600030101010101" pitchFamily="2" charset="-122"/>
            </a:endParaRPr>
          </a:p>
          <a:p>
            <a:endParaRPr lang="en-GB" altLang="zh-CN" sz="2600" dirty="0">
              <a:latin typeface="DengXian" panose="02010600030101010101" pitchFamily="2" charset="-122"/>
              <a:ea typeface="DengXian" panose="02010600030101010101" pitchFamily="2" charset="-122"/>
            </a:endParaRPr>
          </a:p>
          <a:p>
            <a:r>
              <a:rPr lang="zh-CN" altLang="en-US" sz="2600" dirty="0">
                <a:latin typeface="DengXian" panose="02010600030101010101" pitchFamily="2" charset="-122"/>
                <a:ea typeface="DengXian" panose="02010600030101010101" pitchFamily="2" charset="-122"/>
              </a:rPr>
              <a:t>（</a:t>
            </a:r>
            <a:r>
              <a:rPr lang="en-US" altLang="zh-CN" sz="2600" dirty="0">
                <a:latin typeface="DengXian" panose="02010600030101010101" pitchFamily="2" charset="-122"/>
                <a:ea typeface="DengXian" panose="02010600030101010101" pitchFamily="2" charset="-122"/>
              </a:rPr>
              <a:t>5</a:t>
            </a:r>
            <a:r>
              <a:rPr lang="zh-CN" altLang="en-US" sz="2600" dirty="0">
                <a:latin typeface="DengXian" panose="02010600030101010101" pitchFamily="2" charset="-122"/>
                <a:ea typeface="DengXian" panose="02010600030101010101" pitchFamily="2" charset="-122"/>
              </a:rPr>
              <a:t>）规范化随机变量   与所有主成分      的相关系数的平方和等于</a:t>
            </a:r>
            <a:r>
              <a:rPr lang="en-US" altLang="zh-CN" sz="2600" dirty="0">
                <a:latin typeface="DengXian" panose="02010600030101010101" pitchFamily="2" charset="-122"/>
                <a:ea typeface="DengXian" panose="02010600030101010101" pitchFamily="2" charset="-122"/>
              </a:rPr>
              <a:t>1 </a:t>
            </a:r>
            <a:endParaRPr lang="en-GB" altLang="zh-CN" sz="2600"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432296" y="2236498"/>
            <a:ext cx="279400" cy="304800"/>
          </a:xfrm>
          <a:prstGeom prst="rect">
            <a:avLst/>
          </a:prstGeom>
        </p:spPr>
      </p:pic>
      <p:pic>
        <p:nvPicPr>
          <p:cNvPr id="5" name="Picture 4"/>
          <p:cNvPicPr>
            <a:picLocks noChangeAspect="1"/>
          </p:cNvPicPr>
          <p:nvPr/>
        </p:nvPicPr>
        <p:blipFill>
          <a:blip r:embed="rId2"/>
          <a:stretch>
            <a:fillRect/>
          </a:stretch>
        </p:blipFill>
        <p:spPr>
          <a:xfrm>
            <a:off x="6065405" y="2243295"/>
            <a:ext cx="381000" cy="381000"/>
          </a:xfrm>
          <a:prstGeom prst="rect">
            <a:avLst/>
          </a:prstGeom>
        </p:spPr>
      </p:pic>
      <p:pic>
        <p:nvPicPr>
          <p:cNvPr id="6" name="Picture 5"/>
          <p:cNvPicPr>
            <a:picLocks noChangeAspect="1"/>
          </p:cNvPicPr>
          <p:nvPr/>
        </p:nvPicPr>
        <p:blipFill>
          <a:blip r:embed="rId3"/>
          <a:stretch>
            <a:fillRect/>
          </a:stretch>
        </p:blipFill>
        <p:spPr>
          <a:xfrm>
            <a:off x="3937000" y="2617498"/>
            <a:ext cx="4318000" cy="495300"/>
          </a:xfrm>
          <a:prstGeom prst="rect">
            <a:avLst/>
          </a:prstGeom>
        </p:spPr>
      </p:pic>
      <p:pic>
        <p:nvPicPr>
          <p:cNvPr id="7" name="Picture 6"/>
          <p:cNvPicPr>
            <a:picLocks noChangeAspect="1"/>
          </p:cNvPicPr>
          <p:nvPr/>
        </p:nvPicPr>
        <p:blipFill>
          <a:blip r:embed="rId4"/>
          <a:stretch>
            <a:fillRect/>
          </a:stretch>
        </p:blipFill>
        <p:spPr>
          <a:xfrm>
            <a:off x="2881168" y="3225511"/>
            <a:ext cx="2578100" cy="444500"/>
          </a:xfrm>
          <a:prstGeom prst="rect">
            <a:avLst/>
          </a:prstGeom>
        </p:spPr>
      </p:pic>
      <p:pic>
        <p:nvPicPr>
          <p:cNvPr id="8" name="Picture 7"/>
          <p:cNvPicPr>
            <a:picLocks noChangeAspect="1"/>
          </p:cNvPicPr>
          <p:nvPr/>
        </p:nvPicPr>
        <p:blipFill>
          <a:blip r:embed="rId5"/>
          <a:stretch>
            <a:fillRect/>
          </a:stretch>
        </p:blipFill>
        <p:spPr>
          <a:xfrm>
            <a:off x="8724323" y="3171826"/>
            <a:ext cx="342900" cy="355600"/>
          </a:xfrm>
          <a:prstGeom prst="rect">
            <a:avLst/>
          </a:prstGeom>
        </p:spPr>
      </p:pic>
      <p:pic>
        <p:nvPicPr>
          <p:cNvPr id="9" name="Picture 8"/>
          <p:cNvPicPr>
            <a:picLocks noChangeAspect="1"/>
          </p:cNvPicPr>
          <p:nvPr/>
        </p:nvPicPr>
        <p:blipFill>
          <a:blip r:embed="rId1"/>
          <a:stretch>
            <a:fillRect/>
          </a:stretch>
        </p:blipFill>
        <p:spPr>
          <a:xfrm>
            <a:off x="4978111" y="4214944"/>
            <a:ext cx="279400" cy="304800"/>
          </a:xfrm>
          <a:prstGeom prst="rect">
            <a:avLst/>
          </a:prstGeom>
        </p:spPr>
      </p:pic>
      <p:pic>
        <p:nvPicPr>
          <p:cNvPr id="10" name="Picture 9"/>
          <p:cNvPicPr>
            <a:picLocks noChangeAspect="1"/>
          </p:cNvPicPr>
          <p:nvPr/>
        </p:nvPicPr>
        <p:blipFill>
          <a:blip r:embed="rId2"/>
          <a:stretch>
            <a:fillRect/>
          </a:stretch>
        </p:blipFill>
        <p:spPr>
          <a:xfrm>
            <a:off x="6621032" y="4176844"/>
            <a:ext cx="381000" cy="381000"/>
          </a:xfrm>
          <a:prstGeom prst="rect">
            <a:avLst/>
          </a:prstGeom>
        </p:spPr>
      </p:pic>
      <p:pic>
        <p:nvPicPr>
          <p:cNvPr id="11" name="Picture 10"/>
          <p:cNvPicPr>
            <a:picLocks noChangeAspect="1"/>
          </p:cNvPicPr>
          <p:nvPr/>
        </p:nvPicPr>
        <p:blipFill>
          <a:blip r:embed="rId6"/>
          <a:stretch>
            <a:fillRect/>
          </a:stretch>
        </p:blipFill>
        <p:spPr>
          <a:xfrm>
            <a:off x="10751836" y="4218782"/>
            <a:ext cx="393700" cy="317500"/>
          </a:xfrm>
          <a:prstGeom prst="rect">
            <a:avLst/>
          </a:prstGeom>
        </p:spPr>
      </p:pic>
      <p:pic>
        <p:nvPicPr>
          <p:cNvPr id="12" name="Picture 11"/>
          <p:cNvPicPr>
            <a:picLocks noChangeAspect="1"/>
          </p:cNvPicPr>
          <p:nvPr/>
        </p:nvPicPr>
        <p:blipFill>
          <a:blip r:embed="rId7"/>
          <a:stretch>
            <a:fillRect/>
          </a:stretch>
        </p:blipFill>
        <p:spPr>
          <a:xfrm>
            <a:off x="3530600" y="4557844"/>
            <a:ext cx="5130800" cy="876300"/>
          </a:xfrm>
          <a:prstGeom prst="rect">
            <a:avLst/>
          </a:prstGeom>
        </p:spPr>
      </p:pic>
      <p:pic>
        <p:nvPicPr>
          <p:cNvPr id="16" name="Picture 15"/>
          <p:cNvPicPr>
            <a:picLocks noChangeAspect="1"/>
          </p:cNvPicPr>
          <p:nvPr/>
        </p:nvPicPr>
        <p:blipFill>
          <a:blip r:embed="rId1"/>
          <a:stretch>
            <a:fillRect/>
          </a:stretch>
        </p:blipFill>
        <p:spPr>
          <a:xfrm>
            <a:off x="4292596" y="5638801"/>
            <a:ext cx="279400" cy="304800"/>
          </a:xfrm>
          <a:prstGeom prst="rect">
            <a:avLst/>
          </a:prstGeom>
        </p:spPr>
      </p:pic>
      <p:pic>
        <p:nvPicPr>
          <p:cNvPr id="17" name="Picture 16"/>
          <p:cNvPicPr>
            <a:picLocks noChangeAspect="1"/>
          </p:cNvPicPr>
          <p:nvPr/>
        </p:nvPicPr>
        <p:blipFill>
          <a:blip r:embed="rId2"/>
          <a:stretch>
            <a:fillRect/>
          </a:stretch>
        </p:blipFill>
        <p:spPr>
          <a:xfrm>
            <a:off x="6548004" y="5654656"/>
            <a:ext cx="381000" cy="381000"/>
          </a:xfrm>
          <a:prstGeom prst="rect">
            <a:avLst/>
          </a:prstGeom>
        </p:spPr>
      </p:pic>
      <p:pic>
        <p:nvPicPr>
          <p:cNvPr id="18" name="Picture 17"/>
          <p:cNvPicPr>
            <a:picLocks noChangeAspect="1"/>
          </p:cNvPicPr>
          <p:nvPr/>
        </p:nvPicPr>
        <p:blipFill>
          <a:blip r:embed="rId8"/>
          <a:stretch>
            <a:fillRect/>
          </a:stretch>
        </p:blipFill>
        <p:spPr>
          <a:xfrm>
            <a:off x="3708400" y="6002890"/>
            <a:ext cx="4953000" cy="762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样本主成分分析</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总体主成分分析，是定义在样本总体上的</a:t>
            </a:r>
            <a:r>
              <a:rPr lang="zh-CN" altLang="en-US" dirty="0">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在实际问题中，需要在观测数据上进行主成分分析，这就是样本主成分分析。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样本主成分也和总体主成分具有相同的性质。</a:t>
            </a:r>
            <a:endParaRPr lang="en-GB"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样本主成分的定义和性质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假设对</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维随机变量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进行</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次独立观测</a:t>
            </a:r>
            <a:endParaRPr lang="en-GB" altLang="zh-CN" dirty="0">
              <a:latin typeface="DengXian" panose="02010600030101010101" pitchFamily="2" charset="-122"/>
              <a:ea typeface="DengXian" panose="02010600030101010101" pitchFamily="2" charset="-122"/>
            </a:endParaRPr>
          </a:p>
          <a:p>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表示观测样本</a:t>
            </a:r>
            <a:endParaRPr lang="en-GB" altLang="ja-JP" dirty="0">
              <a:latin typeface="DengXian" panose="02010600030101010101" pitchFamily="2" charset="-122"/>
              <a:ea typeface="DengXian" panose="02010600030101010101" pitchFamily="2" charset="-122"/>
            </a:endParaRPr>
          </a:p>
          <a:p>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表示第</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个观测样本</a:t>
            </a:r>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表示第</a:t>
            </a:r>
            <a:r>
              <a:rPr lang="en-US" altLang="ja-JP" dirty="0">
                <a:latin typeface="DengXian" panose="02010600030101010101" pitchFamily="2" charset="-122"/>
                <a:ea typeface="DengXian" panose="02010600030101010101" pitchFamily="2" charset="-122"/>
              </a:rPr>
              <a:t>j</a:t>
            </a:r>
            <a:r>
              <a:rPr lang="ja-JP" altLang="en-US">
                <a:latin typeface="DengXian" panose="02010600030101010101" pitchFamily="2" charset="-122"/>
                <a:ea typeface="DengXian" panose="02010600030101010101" pitchFamily="2" charset="-122"/>
              </a:rPr>
              <a:t>个观测样本的第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个变量，</a:t>
            </a:r>
            <a:r>
              <a:rPr lang="en-GB" altLang="zh-CN" dirty="0">
                <a:latin typeface="DengXian" panose="02010600030101010101" pitchFamily="2" charset="-122"/>
                <a:ea typeface="DengXian" panose="02010600030101010101" pitchFamily="2" charset="-122"/>
              </a:rPr>
              <a:t>j=1,2,… ,n</a:t>
            </a:r>
            <a:endParaRPr lang="en-US"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观测数据用样本矩阵</a:t>
            </a:r>
            <a:r>
              <a:rPr lang="en-GB"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表示，记作</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353791" y="2227263"/>
            <a:ext cx="2209800" cy="342900"/>
          </a:xfrm>
          <a:prstGeom prst="rect">
            <a:avLst/>
          </a:prstGeom>
        </p:spPr>
      </p:pic>
      <p:pic>
        <p:nvPicPr>
          <p:cNvPr id="5" name="Picture 4"/>
          <p:cNvPicPr>
            <a:picLocks noChangeAspect="1"/>
          </p:cNvPicPr>
          <p:nvPr/>
        </p:nvPicPr>
        <p:blipFill>
          <a:blip r:embed="rId2"/>
          <a:stretch>
            <a:fillRect/>
          </a:stretch>
        </p:blipFill>
        <p:spPr>
          <a:xfrm>
            <a:off x="1212982" y="2760086"/>
            <a:ext cx="1485900" cy="292100"/>
          </a:xfrm>
          <a:prstGeom prst="rect">
            <a:avLst/>
          </a:prstGeom>
        </p:spPr>
      </p:pic>
      <p:pic>
        <p:nvPicPr>
          <p:cNvPr id="6" name="Picture 5"/>
          <p:cNvPicPr>
            <a:picLocks noChangeAspect="1"/>
          </p:cNvPicPr>
          <p:nvPr/>
        </p:nvPicPr>
        <p:blipFill>
          <a:blip r:embed="rId3"/>
          <a:stretch>
            <a:fillRect/>
          </a:stretch>
        </p:blipFill>
        <p:spPr>
          <a:xfrm>
            <a:off x="1212982" y="3216709"/>
            <a:ext cx="2641600" cy="393700"/>
          </a:xfrm>
          <a:prstGeom prst="rect">
            <a:avLst/>
          </a:prstGeom>
        </p:spPr>
      </p:pic>
      <p:pic>
        <p:nvPicPr>
          <p:cNvPr id="7" name="Picture 6"/>
          <p:cNvPicPr>
            <a:picLocks noChangeAspect="1"/>
          </p:cNvPicPr>
          <p:nvPr/>
        </p:nvPicPr>
        <p:blipFill>
          <a:blip r:embed="rId4"/>
          <a:stretch>
            <a:fillRect/>
          </a:stretch>
        </p:blipFill>
        <p:spPr>
          <a:xfrm>
            <a:off x="1212982" y="3784745"/>
            <a:ext cx="469900" cy="355600"/>
          </a:xfrm>
          <a:prstGeom prst="rect">
            <a:avLst/>
          </a:prstGeom>
        </p:spPr>
      </p:pic>
      <p:pic>
        <p:nvPicPr>
          <p:cNvPr id="8" name="Picture 7"/>
          <p:cNvPicPr>
            <a:picLocks noChangeAspect="1"/>
          </p:cNvPicPr>
          <p:nvPr/>
        </p:nvPicPr>
        <p:blipFill>
          <a:blip r:embed="rId5"/>
          <a:stretch>
            <a:fillRect/>
          </a:stretch>
        </p:blipFill>
        <p:spPr>
          <a:xfrm>
            <a:off x="3317597" y="4873057"/>
            <a:ext cx="5556806" cy="168014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样本主成分的定义和性质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给定样本矩阵</a:t>
            </a:r>
            <a:r>
              <a:rPr lang="en-GB" altLang="ja-JP" dirty="0">
                <a:latin typeface="DengXian" panose="02010600030101010101" pitchFamily="2" charset="-122"/>
                <a:ea typeface="DengXian" panose="02010600030101010101" pitchFamily="2" charset="-122"/>
              </a:rPr>
              <a:t>X</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可以估计样本均值，以及样本协方差。样本均值向量</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 </a:t>
            </a:r>
            <a:endParaRPr lang="en-US" altLang="ja-JP"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样本协方差矩阵</a:t>
            </a:r>
            <a:r>
              <a:rPr lang="en-GB" altLang="zh-CN" dirty="0">
                <a:latin typeface="DengXian" panose="02010600030101010101" pitchFamily="2" charset="-122"/>
                <a:ea typeface="DengXian" panose="02010600030101010101" pitchFamily="2" charset="-122"/>
              </a:rPr>
              <a:t>S</a:t>
            </a:r>
            <a:r>
              <a:rPr lang="ja-JP" altLang="en-US">
                <a:latin typeface="DengXian" panose="02010600030101010101" pitchFamily="2" charset="-122"/>
                <a:ea typeface="DengXian" panose="02010600030101010101" pitchFamily="2" charset="-122"/>
              </a:rPr>
              <a:t>为 </a:t>
            </a:r>
            <a:endParaRPr lang="en-US" altLang="ja-JP"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个变量的样本均值</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306782" y="2684895"/>
            <a:ext cx="152400" cy="241300"/>
          </a:xfrm>
          <a:prstGeom prst="rect">
            <a:avLst/>
          </a:prstGeom>
        </p:spPr>
      </p:pic>
      <p:pic>
        <p:nvPicPr>
          <p:cNvPr id="5" name="Picture 4"/>
          <p:cNvPicPr>
            <a:picLocks noChangeAspect="1"/>
          </p:cNvPicPr>
          <p:nvPr/>
        </p:nvPicPr>
        <p:blipFill>
          <a:blip r:embed="rId2"/>
          <a:stretch>
            <a:fillRect/>
          </a:stretch>
        </p:blipFill>
        <p:spPr>
          <a:xfrm>
            <a:off x="4648200" y="2677968"/>
            <a:ext cx="1447800" cy="825500"/>
          </a:xfrm>
          <a:prstGeom prst="rect">
            <a:avLst/>
          </a:prstGeom>
        </p:spPr>
      </p:pic>
      <p:pic>
        <p:nvPicPr>
          <p:cNvPr id="6" name="Picture 5"/>
          <p:cNvPicPr>
            <a:picLocks noChangeAspect="1"/>
          </p:cNvPicPr>
          <p:nvPr/>
        </p:nvPicPr>
        <p:blipFill>
          <a:blip r:embed="rId3"/>
          <a:stretch>
            <a:fillRect/>
          </a:stretch>
        </p:blipFill>
        <p:spPr>
          <a:xfrm>
            <a:off x="4648200" y="3749531"/>
            <a:ext cx="5588000" cy="1155700"/>
          </a:xfrm>
          <a:prstGeom prst="rect">
            <a:avLst/>
          </a:prstGeom>
        </p:spPr>
      </p:pic>
      <p:pic>
        <p:nvPicPr>
          <p:cNvPr id="7" name="Picture 6"/>
          <p:cNvPicPr>
            <a:picLocks noChangeAspect="1"/>
          </p:cNvPicPr>
          <p:nvPr/>
        </p:nvPicPr>
        <p:blipFill>
          <a:blip r:embed="rId4"/>
          <a:stretch>
            <a:fillRect/>
          </a:stretch>
        </p:blipFill>
        <p:spPr>
          <a:xfrm>
            <a:off x="2306782" y="4905231"/>
            <a:ext cx="1600200" cy="8128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样本主成分的定义和性质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200" y="2201863"/>
            <a:ext cx="10744200" cy="4351338"/>
          </a:xfrm>
        </p:spPr>
        <p:txBody>
          <a:bodyPr>
            <a:normAutofit/>
          </a:bodyPr>
          <a:lstStyle/>
          <a:p>
            <a:r>
              <a:rPr lang="ja-JP" altLang="en-GB">
                <a:latin typeface="DengXian" panose="02010600030101010101" pitchFamily="2" charset="-122"/>
                <a:ea typeface="DengXian" panose="02010600030101010101" pitchFamily="2" charset="-122"/>
              </a:rPr>
              <a:t>样本</a:t>
            </a:r>
            <a:r>
              <a:rPr lang="ja-JP" altLang="en-US">
                <a:latin typeface="DengXian" panose="02010600030101010101" pitchFamily="2" charset="-122"/>
                <a:ea typeface="DengXian" panose="02010600030101010101" pitchFamily="2" charset="-122"/>
              </a:rPr>
              <a:t>相关矩阵</a:t>
            </a:r>
            <a:r>
              <a:rPr lang="en-US" altLang="zh-CN" dirty="0">
                <a:latin typeface="DengXian" panose="02010600030101010101" pitchFamily="2" charset="-122"/>
                <a:ea typeface="DengXian" panose="02010600030101010101" pitchFamily="2" charset="-122"/>
              </a:rPr>
              <a:t>R</a:t>
            </a:r>
            <a:r>
              <a:rPr lang="ja-JP" altLang="en-US">
                <a:latin typeface="DengXian" panose="02010600030101010101" pitchFamily="2" charset="-122"/>
                <a:ea typeface="DengXian" panose="02010600030101010101" pitchFamily="2" charset="-122"/>
              </a:rPr>
              <a:t>为</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定义</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维向量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到</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维向量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的线性变换</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其中</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403600" y="2655455"/>
            <a:ext cx="5384800" cy="711200"/>
          </a:xfrm>
          <a:prstGeom prst="rect">
            <a:avLst/>
          </a:prstGeom>
        </p:spPr>
      </p:pic>
      <p:pic>
        <p:nvPicPr>
          <p:cNvPr id="5" name="Picture 4"/>
          <p:cNvPicPr>
            <a:picLocks noChangeAspect="1"/>
          </p:cNvPicPr>
          <p:nvPr/>
        </p:nvPicPr>
        <p:blipFill>
          <a:blip r:embed="rId2"/>
          <a:stretch>
            <a:fillRect/>
          </a:stretch>
        </p:blipFill>
        <p:spPr>
          <a:xfrm>
            <a:off x="3306617" y="3807836"/>
            <a:ext cx="2260600" cy="368300"/>
          </a:xfrm>
          <a:prstGeom prst="rect">
            <a:avLst/>
          </a:prstGeom>
        </p:spPr>
      </p:pic>
      <p:pic>
        <p:nvPicPr>
          <p:cNvPr id="6" name="Picture 5"/>
          <p:cNvPicPr>
            <a:picLocks noChangeAspect="1"/>
          </p:cNvPicPr>
          <p:nvPr/>
        </p:nvPicPr>
        <p:blipFill>
          <a:blip r:embed="rId3"/>
          <a:stretch>
            <a:fillRect/>
          </a:stretch>
        </p:blipFill>
        <p:spPr>
          <a:xfrm>
            <a:off x="7406408" y="3821691"/>
            <a:ext cx="2108200" cy="342900"/>
          </a:xfrm>
          <a:prstGeom prst="rect">
            <a:avLst/>
          </a:prstGeom>
        </p:spPr>
      </p:pic>
      <p:pic>
        <p:nvPicPr>
          <p:cNvPr id="7" name="Picture 6"/>
          <p:cNvPicPr>
            <a:picLocks noChangeAspect="1"/>
          </p:cNvPicPr>
          <p:nvPr/>
        </p:nvPicPr>
        <p:blipFill>
          <a:blip r:embed="rId4"/>
          <a:stretch>
            <a:fillRect/>
          </a:stretch>
        </p:blipFill>
        <p:spPr>
          <a:xfrm>
            <a:off x="5524500" y="4136882"/>
            <a:ext cx="1143000" cy="469900"/>
          </a:xfrm>
          <a:prstGeom prst="rect">
            <a:avLst/>
          </a:prstGeom>
        </p:spPr>
      </p:pic>
      <p:pic>
        <p:nvPicPr>
          <p:cNvPr id="8" name="Picture 7"/>
          <p:cNvPicPr>
            <a:picLocks noChangeAspect="1"/>
          </p:cNvPicPr>
          <p:nvPr/>
        </p:nvPicPr>
        <p:blipFill>
          <a:blip r:embed="rId5"/>
          <a:stretch>
            <a:fillRect/>
          </a:stretch>
        </p:blipFill>
        <p:spPr>
          <a:xfrm>
            <a:off x="3403600" y="4769398"/>
            <a:ext cx="5384800" cy="203090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样本主成分的定义和性质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199" y="2201863"/>
            <a:ext cx="10783957" cy="4351338"/>
          </a:xfrm>
        </p:spPr>
        <p:txBody>
          <a:bodyPr>
            <a:normAutofit/>
          </a:bodyPr>
          <a:lstStyle/>
          <a:p>
            <a:r>
              <a:rPr lang="ja-JP" altLang="en-GB">
                <a:latin typeface="DengXian" panose="02010600030101010101" pitchFamily="2" charset="-122"/>
                <a:ea typeface="DengXian" panose="02010600030101010101" pitchFamily="2" charset="-122"/>
              </a:rPr>
              <a:t>考虑</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的任意一个线性变换</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GB" altLang="ja-JP" dirty="0" err="1">
                <a:latin typeface="DengXian" panose="02010600030101010101" pitchFamily="2" charset="-122"/>
                <a:ea typeface="DengXian" panose="02010600030101010101" pitchFamily="2" charset="-122"/>
              </a:rPr>
              <a:t>y</a:t>
            </a:r>
            <a:r>
              <a:rPr lang="en-GB" altLang="ja-JP" baseline="-25000"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是</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维向量</a:t>
            </a:r>
            <a:r>
              <a:rPr lang="en-US" altLang="ja-JP" dirty="0">
                <a:latin typeface="DengXian" panose="02010600030101010101" pitchFamily="2" charset="-122"/>
                <a:ea typeface="DengXian" panose="02010600030101010101" pitchFamily="2" charset="-122"/>
              </a:rPr>
              <a:t>y</a:t>
            </a:r>
            <a:r>
              <a:rPr lang="ja-JP" altLang="en-US">
                <a:latin typeface="DengXian" panose="02010600030101010101" pitchFamily="2" charset="-122"/>
                <a:ea typeface="DengXian" panose="02010600030101010101" pitchFamily="2" charset="-122"/>
              </a:rPr>
              <a:t>的第</a:t>
            </a:r>
            <a:r>
              <a:rPr lang="en-GB"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个变量，相应于容量为</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的样本</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y</a:t>
            </a:r>
            <a:r>
              <a:rPr lang="en-GB" altLang="ja-JP" baseline="-25000"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的样本均值</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是随机向量</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的样本均值  </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922319" y="2201863"/>
            <a:ext cx="1143000" cy="469900"/>
          </a:xfrm>
          <a:prstGeom prst="rect">
            <a:avLst/>
          </a:prstGeom>
        </p:spPr>
      </p:pic>
      <p:grpSp>
        <p:nvGrpSpPr>
          <p:cNvPr id="9" name="Group 8"/>
          <p:cNvGrpSpPr/>
          <p:nvPr/>
        </p:nvGrpSpPr>
        <p:grpSpPr>
          <a:xfrm>
            <a:off x="2926773" y="2641283"/>
            <a:ext cx="5867400" cy="366453"/>
            <a:chOff x="2926773" y="2641283"/>
            <a:chExt cx="5867400" cy="366453"/>
          </a:xfrm>
        </p:grpSpPr>
        <p:pic>
          <p:nvPicPr>
            <p:cNvPr id="5" name="Picture 4"/>
            <p:cNvPicPr>
              <a:picLocks noChangeAspect="1"/>
            </p:cNvPicPr>
            <p:nvPr/>
          </p:nvPicPr>
          <p:blipFill>
            <a:blip r:embed="rId2"/>
            <a:stretch>
              <a:fillRect/>
            </a:stretch>
          </p:blipFill>
          <p:spPr>
            <a:xfrm>
              <a:off x="2926773" y="2664836"/>
              <a:ext cx="5867400" cy="342900"/>
            </a:xfrm>
            <a:prstGeom prst="rect">
              <a:avLst/>
            </a:prstGeom>
          </p:spPr>
        </p:pic>
        <p:pic>
          <p:nvPicPr>
            <p:cNvPr id="6" name="Picture 5"/>
            <p:cNvPicPr>
              <a:picLocks noChangeAspect="1"/>
            </p:cNvPicPr>
            <p:nvPr/>
          </p:nvPicPr>
          <p:blipFill>
            <a:blip r:embed="rId3"/>
            <a:stretch>
              <a:fillRect/>
            </a:stretch>
          </p:blipFill>
          <p:spPr>
            <a:xfrm>
              <a:off x="7051658" y="2664836"/>
              <a:ext cx="243771" cy="342900"/>
            </a:xfrm>
            <a:prstGeom prst="rect">
              <a:avLst/>
            </a:prstGeom>
          </p:spPr>
        </p:pic>
        <p:pic>
          <p:nvPicPr>
            <p:cNvPr id="7" name="Picture 6"/>
            <p:cNvPicPr>
              <a:picLocks noChangeAspect="1"/>
            </p:cNvPicPr>
            <p:nvPr/>
          </p:nvPicPr>
          <p:blipFill>
            <a:blip r:embed="rId3"/>
            <a:stretch>
              <a:fillRect/>
            </a:stretch>
          </p:blipFill>
          <p:spPr>
            <a:xfrm>
              <a:off x="6843903" y="2641284"/>
              <a:ext cx="243771" cy="192632"/>
            </a:xfrm>
            <a:prstGeom prst="rect">
              <a:avLst/>
            </a:prstGeom>
          </p:spPr>
        </p:pic>
        <p:pic>
          <p:nvPicPr>
            <p:cNvPr id="8" name="Picture 7"/>
            <p:cNvPicPr>
              <a:picLocks noChangeAspect="1"/>
            </p:cNvPicPr>
            <p:nvPr/>
          </p:nvPicPr>
          <p:blipFill>
            <a:blip r:embed="rId3"/>
            <a:stretch>
              <a:fillRect/>
            </a:stretch>
          </p:blipFill>
          <p:spPr>
            <a:xfrm>
              <a:off x="7381298" y="2641283"/>
              <a:ext cx="243771" cy="162153"/>
            </a:xfrm>
            <a:prstGeom prst="rect">
              <a:avLst/>
            </a:prstGeom>
          </p:spPr>
        </p:pic>
      </p:grpSp>
      <p:pic>
        <p:nvPicPr>
          <p:cNvPr id="10" name="Picture 9"/>
          <p:cNvPicPr>
            <a:picLocks noChangeAspect="1"/>
          </p:cNvPicPr>
          <p:nvPr/>
        </p:nvPicPr>
        <p:blipFill>
          <a:blip r:embed="rId4"/>
          <a:stretch>
            <a:fillRect/>
          </a:stretch>
        </p:blipFill>
        <p:spPr>
          <a:xfrm>
            <a:off x="9685959" y="3270250"/>
            <a:ext cx="1460500" cy="317500"/>
          </a:xfrm>
          <a:prstGeom prst="rect">
            <a:avLst/>
          </a:prstGeom>
        </p:spPr>
      </p:pic>
      <p:pic>
        <p:nvPicPr>
          <p:cNvPr id="11" name="Picture 10"/>
          <p:cNvPicPr>
            <a:picLocks noChangeAspect="1"/>
          </p:cNvPicPr>
          <p:nvPr/>
        </p:nvPicPr>
        <p:blipFill>
          <a:blip r:embed="rId5"/>
          <a:stretch>
            <a:fillRect/>
          </a:stretch>
        </p:blipFill>
        <p:spPr>
          <a:xfrm>
            <a:off x="3225800" y="3667034"/>
            <a:ext cx="254000" cy="342900"/>
          </a:xfrm>
          <a:prstGeom prst="rect">
            <a:avLst/>
          </a:prstGeom>
        </p:spPr>
      </p:pic>
      <p:grpSp>
        <p:nvGrpSpPr>
          <p:cNvPr id="15" name="Group 14"/>
          <p:cNvGrpSpPr/>
          <p:nvPr/>
        </p:nvGrpSpPr>
        <p:grpSpPr>
          <a:xfrm>
            <a:off x="4329303" y="3752057"/>
            <a:ext cx="2514600" cy="723900"/>
            <a:chOff x="4329303" y="3752057"/>
            <a:chExt cx="2514600" cy="723900"/>
          </a:xfrm>
        </p:grpSpPr>
        <p:pic>
          <p:nvPicPr>
            <p:cNvPr id="12" name="Picture 11"/>
            <p:cNvPicPr>
              <a:picLocks noChangeAspect="1"/>
            </p:cNvPicPr>
            <p:nvPr/>
          </p:nvPicPr>
          <p:blipFill>
            <a:blip r:embed="rId6"/>
            <a:stretch>
              <a:fillRect/>
            </a:stretch>
          </p:blipFill>
          <p:spPr>
            <a:xfrm>
              <a:off x="4329303" y="3752057"/>
              <a:ext cx="2514600" cy="723900"/>
            </a:xfrm>
            <a:prstGeom prst="rect">
              <a:avLst/>
            </a:prstGeom>
          </p:spPr>
        </p:pic>
        <p:pic>
          <p:nvPicPr>
            <p:cNvPr id="13" name="Picture 12"/>
            <p:cNvPicPr>
              <a:picLocks noChangeAspect="1"/>
            </p:cNvPicPr>
            <p:nvPr/>
          </p:nvPicPr>
          <p:blipFill>
            <a:blip r:embed="rId7"/>
            <a:stretch>
              <a:fillRect/>
            </a:stretch>
          </p:blipFill>
          <p:spPr>
            <a:xfrm>
              <a:off x="4329303" y="4179779"/>
              <a:ext cx="639717" cy="296178"/>
            </a:xfrm>
            <a:prstGeom prst="rect">
              <a:avLst/>
            </a:prstGeom>
          </p:spPr>
        </p:pic>
        <p:pic>
          <p:nvPicPr>
            <p:cNvPr id="14" name="Picture 13"/>
            <p:cNvPicPr>
              <a:picLocks noChangeAspect="1"/>
            </p:cNvPicPr>
            <p:nvPr/>
          </p:nvPicPr>
          <p:blipFill>
            <a:blip r:embed="rId7"/>
            <a:stretch>
              <a:fillRect/>
            </a:stretch>
          </p:blipFill>
          <p:spPr>
            <a:xfrm>
              <a:off x="4481703" y="4332179"/>
              <a:ext cx="639717" cy="143778"/>
            </a:xfrm>
            <a:prstGeom prst="rect">
              <a:avLst/>
            </a:prstGeom>
          </p:spPr>
        </p:pic>
      </p:grpSp>
      <p:pic>
        <p:nvPicPr>
          <p:cNvPr id="16" name="Picture 15"/>
          <p:cNvPicPr>
            <a:picLocks noChangeAspect="1"/>
          </p:cNvPicPr>
          <p:nvPr/>
        </p:nvPicPr>
        <p:blipFill>
          <a:blip r:embed="rId8"/>
          <a:stretch>
            <a:fillRect/>
          </a:stretch>
        </p:blipFill>
        <p:spPr>
          <a:xfrm>
            <a:off x="1854586" y="4753328"/>
            <a:ext cx="292100" cy="241300"/>
          </a:xfrm>
          <a:prstGeom prst="rect">
            <a:avLst/>
          </a:prstGeom>
        </p:spPr>
      </p:pic>
      <p:pic>
        <p:nvPicPr>
          <p:cNvPr id="17" name="Picture 16"/>
          <p:cNvPicPr>
            <a:picLocks noChangeAspect="1"/>
          </p:cNvPicPr>
          <p:nvPr/>
        </p:nvPicPr>
        <p:blipFill>
          <a:blip r:embed="rId9"/>
          <a:stretch>
            <a:fillRect/>
          </a:stretch>
        </p:blipFill>
        <p:spPr>
          <a:xfrm>
            <a:off x="6102665" y="4475957"/>
            <a:ext cx="1473200" cy="8128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样本主成分的定义和性质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en-GB" altLang="ja-JP" dirty="0" err="1">
                <a:latin typeface="DengXian" panose="02010600030101010101" pitchFamily="2" charset="-122"/>
                <a:ea typeface="DengXian" panose="02010600030101010101" pitchFamily="2" charset="-122"/>
              </a:rPr>
              <a:t>y</a:t>
            </a:r>
            <a:r>
              <a:rPr lang="en-GB" altLang="ja-JP" baseline="-25000" dirty="0" err="1">
                <a:latin typeface="DengXian" panose="02010600030101010101" pitchFamily="2" charset="-122"/>
                <a:ea typeface="DengXian" panose="02010600030101010101" pitchFamily="2" charset="-122"/>
              </a:rPr>
              <a:t>i</a:t>
            </a:r>
            <a:r>
              <a:rPr lang="ja-JP" altLang="en-GB">
                <a:latin typeface="DengXian" panose="02010600030101010101" pitchFamily="2" charset="-122"/>
                <a:ea typeface="DengXian" panose="02010600030101010101" pitchFamily="2" charset="-122"/>
              </a:rPr>
              <a:t>的</a:t>
            </a:r>
            <a:r>
              <a:rPr lang="ja-JP" altLang="en-US">
                <a:latin typeface="DengXian" panose="02010600030101010101" pitchFamily="2" charset="-122"/>
                <a:ea typeface="DengXian" panose="02010600030101010101" pitchFamily="2" charset="-122"/>
              </a:rPr>
              <a:t>样本方差</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对任意两个线性变换</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，相应于容量为</a:t>
            </a:r>
            <a:r>
              <a:rPr lang="en-GB" altLang="zh-CN"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的样本</a:t>
            </a:r>
            <a:r>
              <a:rPr lang="zh-CN" altLang="en-US"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a:p>
            <a:pPr marL="0" indent="0">
              <a:buNone/>
            </a:pPr>
            <a:r>
              <a:rPr lang="zh-CN" altLang="en-US" dirty="0">
                <a:latin typeface="DengXian" panose="02010600030101010101" pitchFamily="2" charset="-122"/>
                <a:ea typeface="DengXian" panose="02010600030101010101" pitchFamily="2" charset="-122"/>
              </a:rPr>
              <a:t>   </a:t>
            </a:r>
            <a:r>
              <a:rPr lang="en-GB" altLang="zh-CN" dirty="0" err="1">
                <a:latin typeface="DengXian" panose="02010600030101010101" pitchFamily="2" charset="-122"/>
                <a:ea typeface="DengXian" panose="02010600030101010101" pitchFamily="2" charset="-122"/>
              </a:rPr>
              <a:t>y</a:t>
            </a:r>
            <a:r>
              <a:rPr lang="en-GB" altLang="zh-CN" baseline="-25000" dirty="0" err="1">
                <a:latin typeface="DengXian" panose="02010600030101010101" pitchFamily="2" charset="-122"/>
                <a:ea typeface="DengXian" panose="02010600030101010101" pitchFamily="2" charset="-122"/>
              </a:rPr>
              <a:t>i</a:t>
            </a:r>
            <a:r>
              <a:rPr lang="en-GB" altLang="zh-CN" dirty="0">
                <a:latin typeface="DengXian" panose="02010600030101010101" pitchFamily="2" charset="-122"/>
                <a:ea typeface="DengXian" panose="02010600030101010101" pitchFamily="2" charset="-122"/>
              </a:rPr>
              <a:t>, </a:t>
            </a:r>
            <a:r>
              <a:rPr lang="en-GB" altLang="zh-CN" dirty="0" err="1">
                <a:latin typeface="DengXian" panose="02010600030101010101" pitchFamily="2" charset="-122"/>
                <a:ea typeface="DengXian" panose="02010600030101010101" pitchFamily="2" charset="-122"/>
              </a:rPr>
              <a:t>y</a:t>
            </a:r>
            <a:r>
              <a:rPr lang="en-GB" altLang="zh-CN" baseline="-25000" dirty="0" err="1">
                <a:latin typeface="DengXian" panose="02010600030101010101" pitchFamily="2" charset="-122"/>
                <a:ea typeface="DengXian" panose="02010600030101010101" pitchFamily="2" charset="-122"/>
              </a:rPr>
              <a:t>k</a:t>
            </a:r>
            <a:r>
              <a:rPr lang="ja-JP" altLang="en-GB">
                <a:latin typeface="DengXian" panose="02010600030101010101" pitchFamily="2" charset="-122"/>
                <a:ea typeface="DengXian" panose="02010600030101010101" pitchFamily="2" charset="-122"/>
              </a:rPr>
              <a:t>的</a:t>
            </a:r>
            <a:r>
              <a:rPr lang="ja-JP" altLang="en-US">
                <a:latin typeface="DengXian" panose="02010600030101010101" pitchFamily="2" charset="-122"/>
                <a:ea typeface="DengXian" panose="02010600030101010101" pitchFamily="2" charset="-122"/>
              </a:rPr>
              <a:t>样本协方差为</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210278" y="2259013"/>
            <a:ext cx="736600" cy="279400"/>
          </a:xfrm>
          <a:prstGeom prst="rect">
            <a:avLst/>
          </a:prstGeom>
        </p:spPr>
      </p:pic>
      <p:pic>
        <p:nvPicPr>
          <p:cNvPr id="5" name="Picture 4"/>
          <p:cNvPicPr>
            <a:picLocks noChangeAspect="1"/>
          </p:cNvPicPr>
          <p:nvPr/>
        </p:nvPicPr>
        <p:blipFill>
          <a:blip r:embed="rId2"/>
          <a:stretch>
            <a:fillRect/>
          </a:stretch>
        </p:blipFill>
        <p:spPr>
          <a:xfrm>
            <a:off x="3213100" y="2653507"/>
            <a:ext cx="5765800" cy="1892300"/>
          </a:xfrm>
          <a:prstGeom prst="rect">
            <a:avLst/>
          </a:prstGeom>
        </p:spPr>
      </p:pic>
      <p:pic>
        <p:nvPicPr>
          <p:cNvPr id="6" name="Picture 5"/>
          <p:cNvPicPr>
            <a:picLocks noChangeAspect="1"/>
          </p:cNvPicPr>
          <p:nvPr/>
        </p:nvPicPr>
        <p:blipFill>
          <a:blip r:embed="rId3"/>
          <a:stretch>
            <a:fillRect/>
          </a:stretch>
        </p:blipFill>
        <p:spPr>
          <a:xfrm>
            <a:off x="4400549" y="4733573"/>
            <a:ext cx="1968500" cy="444500"/>
          </a:xfrm>
          <a:prstGeom prst="rect">
            <a:avLst/>
          </a:prstGeom>
        </p:spPr>
      </p:pic>
      <p:pic>
        <p:nvPicPr>
          <p:cNvPr id="7" name="Picture 6"/>
          <p:cNvPicPr>
            <a:picLocks noChangeAspect="1"/>
          </p:cNvPicPr>
          <p:nvPr/>
        </p:nvPicPr>
        <p:blipFill>
          <a:blip r:embed="rId4"/>
          <a:stretch>
            <a:fillRect/>
          </a:stretch>
        </p:blipFill>
        <p:spPr>
          <a:xfrm>
            <a:off x="10260314" y="4835173"/>
            <a:ext cx="1498600" cy="342900"/>
          </a:xfrm>
          <a:prstGeom prst="rect">
            <a:avLst/>
          </a:prstGeom>
        </p:spPr>
      </p:pic>
      <p:pic>
        <p:nvPicPr>
          <p:cNvPr id="8" name="Picture 7"/>
          <p:cNvPicPr>
            <a:picLocks noChangeAspect="1"/>
          </p:cNvPicPr>
          <p:nvPr/>
        </p:nvPicPr>
        <p:blipFill>
          <a:blip r:embed="rId5"/>
          <a:stretch>
            <a:fillRect/>
          </a:stretch>
        </p:blipFill>
        <p:spPr>
          <a:xfrm>
            <a:off x="4630436" y="5674520"/>
            <a:ext cx="2120900" cy="3683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样本主成分的定义和性质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样本主成分与总体主成分具有同样的性质</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总体主成分的定理</a:t>
            </a:r>
            <a:r>
              <a:rPr lang="en-US" altLang="ja-JP" dirty="0">
                <a:latin typeface="DengXian" panose="02010600030101010101" pitchFamily="2" charset="-122"/>
                <a:ea typeface="DengXian" panose="02010600030101010101" pitchFamily="2" charset="-122"/>
              </a:rPr>
              <a:t>16.2</a:t>
            </a:r>
            <a:r>
              <a:rPr lang="ja-JP" altLang="en-US">
                <a:latin typeface="DengXian" panose="02010600030101010101" pitchFamily="2" charset="-122"/>
                <a:ea typeface="DengXian" panose="02010600030101010101" pitchFamily="2" charset="-122"/>
              </a:rPr>
              <a:t>及定理</a:t>
            </a:r>
            <a:r>
              <a:rPr lang="en-US" altLang="ja-JP" dirty="0">
                <a:latin typeface="DengXian" panose="02010600030101010101" pitchFamily="2" charset="-122"/>
                <a:ea typeface="DengXian" panose="02010600030101010101" pitchFamily="2" charset="-122"/>
              </a:rPr>
              <a:t>16.3</a:t>
            </a:r>
            <a:r>
              <a:rPr lang="ja-JP" altLang="en-US">
                <a:latin typeface="DengXian" panose="02010600030101010101" pitchFamily="2" charset="-122"/>
                <a:ea typeface="DengXian" panose="02010600030101010101" pitchFamily="2" charset="-122"/>
              </a:rPr>
              <a:t>对样本主成分依然成立</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695450" y="2201863"/>
            <a:ext cx="8801100" cy="2717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数据由线性相关的两个变量</a:t>
            </a:r>
            <a:r>
              <a:rPr lang="en-GB"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表示</a:t>
            </a:r>
            <a:endParaRPr lang="en-GB" altLang="ja-JP" dirty="0">
              <a:latin typeface="DengXian" panose="02010600030101010101" pitchFamily="2" charset="-122"/>
              <a:ea typeface="DengXian" panose="02010600030101010101" pitchFamily="2" charset="-122"/>
            </a:endParaRPr>
          </a:p>
          <a:p>
            <a:pPr marL="457200" lvl="1" indent="0">
              <a:buNone/>
            </a:pPr>
            <a:endParaRPr lang="en-GB" altLang="ja-JP" dirty="0">
              <a:latin typeface="DengXian" panose="02010600030101010101" pitchFamily="2" charset="-122"/>
              <a:ea typeface="DengXian" panose="02010600030101010101" pitchFamily="2" charset="-122"/>
            </a:endParaRPr>
          </a:p>
          <a:p>
            <a:pPr marL="457200" lvl="1"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主成分分析对数据进行</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正交变换，对原坐标系进行</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旋转变换，并将数据在</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新坐标系表示</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444701" y="3051195"/>
            <a:ext cx="6220428" cy="280019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样本主成分的定义和性质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在使用样本主成分时，一般假设样本数据是规范化的，即对样本矩阵作如下变换： </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346450" y="3060700"/>
            <a:ext cx="5499100" cy="736600"/>
          </a:xfrm>
          <a:prstGeom prst="rect">
            <a:avLst/>
          </a:prstGeom>
        </p:spPr>
      </p:pic>
      <p:pic>
        <p:nvPicPr>
          <p:cNvPr id="5" name="Picture 4"/>
          <p:cNvPicPr>
            <a:picLocks noChangeAspect="1"/>
          </p:cNvPicPr>
          <p:nvPr/>
        </p:nvPicPr>
        <p:blipFill>
          <a:blip r:embed="rId2"/>
          <a:stretch>
            <a:fillRect/>
          </a:stretch>
        </p:blipFill>
        <p:spPr>
          <a:xfrm>
            <a:off x="3346450" y="4195127"/>
            <a:ext cx="4910666" cy="1780224"/>
          </a:xfrm>
          <a:prstGeom prst="rect">
            <a:avLst/>
          </a:prstGeom>
        </p:spPr>
      </p:pic>
      <p:sp>
        <p:nvSpPr>
          <p:cNvPr id="6" name="TextBox 5"/>
          <p:cNvSpPr txBox="1"/>
          <p:nvPr/>
        </p:nvSpPr>
        <p:spPr>
          <a:xfrm>
            <a:off x="9033998" y="3244334"/>
            <a:ext cx="710451" cy="369332"/>
          </a:xfrm>
          <a:prstGeom prst="rect">
            <a:avLst/>
          </a:prstGeom>
          <a:noFill/>
        </p:spPr>
        <p:txBody>
          <a:bodyPr wrap="none" rtlCol="0">
            <a:spAutoFit/>
          </a:bodyPr>
          <a:lstStyle/>
          <a:p>
            <a:r>
              <a:rPr lang="en-US" dirty="0"/>
              <a:t>16.48</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样本主成分的定义和性质</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为了方便，以下将规范化变量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每仍记作</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规范化的样本矩阵仍记作</a:t>
            </a:r>
            <a:r>
              <a:rPr lang="en-US" altLang="zh-CN" dirty="0">
                <a:latin typeface="DengXian" panose="02010600030101010101" pitchFamily="2" charset="-122"/>
                <a:ea typeface="DengXian" panose="02010600030101010101" pitchFamily="2" charset="-122"/>
              </a:rPr>
              <a:t>X</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这时，样本协方差矩阵</a:t>
            </a:r>
            <a:r>
              <a:rPr lang="en-GB" altLang="zh-CN" dirty="0">
                <a:latin typeface="DengXian" panose="02010600030101010101" pitchFamily="2" charset="-122"/>
                <a:ea typeface="DengXian" panose="02010600030101010101" pitchFamily="2" charset="-122"/>
              </a:rPr>
              <a:t>S</a:t>
            </a:r>
            <a:r>
              <a:rPr lang="ja-JP" altLang="en-US">
                <a:latin typeface="DengXian" panose="02010600030101010101" pitchFamily="2" charset="-122"/>
                <a:ea typeface="DengXian" panose="02010600030101010101" pitchFamily="2" charset="-122"/>
              </a:rPr>
              <a:t>就是样本相关矩阵</a:t>
            </a:r>
            <a:r>
              <a:rPr lang="en-GB" altLang="zh-CN" dirty="0">
                <a:latin typeface="DengXian" panose="02010600030101010101" pitchFamily="2" charset="-122"/>
                <a:ea typeface="DengXian" panose="02010600030101010101" pitchFamily="2" charset="-122"/>
              </a:rPr>
              <a:t>R </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样本协方差矩阵</a:t>
            </a:r>
            <a:r>
              <a:rPr lang="en-GB" altLang="zh-CN" dirty="0">
                <a:latin typeface="DengXian" panose="02010600030101010101" pitchFamily="2" charset="-122"/>
                <a:ea typeface="DengXian" panose="02010600030101010101" pitchFamily="2" charset="-122"/>
              </a:rPr>
              <a:t>S</a:t>
            </a:r>
            <a:r>
              <a:rPr lang="ja-JP" altLang="en-US">
                <a:latin typeface="DengXian" panose="02010600030101010101" pitchFamily="2" charset="-122"/>
                <a:ea typeface="DengXian" panose="02010600030101010101" pitchFamily="2" charset="-122"/>
              </a:rPr>
              <a:t>是总体协方差矩阵</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的无偏估计</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样本相关矩阵</a:t>
            </a:r>
            <a:r>
              <a:rPr lang="en-GB" altLang="zh-CN" dirty="0">
                <a:latin typeface="DengXian" panose="02010600030101010101" pitchFamily="2" charset="-122"/>
                <a:ea typeface="DengXian" panose="02010600030101010101" pitchFamily="2" charset="-122"/>
              </a:rPr>
              <a:t>R</a:t>
            </a:r>
            <a:r>
              <a:rPr lang="ja-JP" altLang="en-US">
                <a:latin typeface="DengXian" panose="02010600030101010101" pitchFamily="2" charset="-122"/>
                <a:ea typeface="DengXian" panose="02010600030101010101" pitchFamily="2" charset="-122"/>
              </a:rPr>
              <a:t>是总体相关矩阵的无偏估计</a:t>
            </a:r>
            <a:endParaRPr lang="en-GB" altLang="zh-CN" dirty="0">
              <a:latin typeface="DengXian" panose="02010600030101010101" pitchFamily="2" charset="-122"/>
              <a:ea typeface="DengXian" panose="02010600030101010101" pitchFamily="2" charset="-122"/>
            </a:endParaRPr>
          </a:p>
          <a:p>
            <a:r>
              <a:rPr lang="en-GB" altLang="zh-CN" dirty="0">
                <a:latin typeface="DengXian" panose="02010600030101010101" pitchFamily="2" charset="-122"/>
                <a:ea typeface="DengXian" panose="02010600030101010101" pitchFamily="2" charset="-122"/>
              </a:rPr>
              <a:t>S</a:t>
            </a:r>
            <a:r>
              <a:rPr lang="ja-JP" altLang="en-US">
                <a:latin typeface="DengXian" panose="02010600030101010101" pitchFamily="2" charset="-122"/>
                <a:ea typeface="DengXian" panose="02010600030101010101" pitchFamily="2" charset="-122"/>
              </a:rPr>
              <a:t>的特征值和特征向量是</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的特征值和特征向量的极大似然估计。</a:t>
            </a:r>
            <a:endParaRPr lang="en-GB" altLang="zh-CN"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5809419" y="2227263"/>
            <a:ext cx="419100" cy="342900"/>
          </a:xfrm>
          <a:prstGeom prst="rect">
            <a:avLst/>
          </a:prstGeom>
        </p:spPr>
      </p:pic>
      <p:pic>
        <p:nvPicPr>
          <p:cNvPr id="6" name="Picture 5"/>
          <p:cNvPicPr>
            <a:picLocks noChangeAspect="1"/>
          </p:cNvPicPr>
          <p:nvPr/>
        </p:nvPicPr>
        <p:blipFill>
          <a:blip r:embed="rId2"/>
          <a:stretch>
            <a:fillRect/>
          </a:stretch>
        </p:blipFill>
        <p:spPr>
          <a:xfrm>
            <a:off x="7702550" y="2269596"/>
            <a:ext cx="342900" cy="304800"/>
          </a:xfrm>
          <a:prstGeom prst="rect">
            <a:avLst/>
          </a:prstGeom>
        </p:spPr>
      </p:pic>
      <p:pic>
        <p:nvPicPr>
          <p:cNvPr id="7" name="Picture 6"/>
          <p:cNvPicPr>
            <a:picLocks noChangeAspect="1"/>
          </p:cNvPicPr>
          <p:nvPr/>
        </p:nvPicPr>
        <p:blipFill>
          <a:blip r:embed="rId3"/>
          <a:stretch>
            <a:fillRect/>
          </a:stretch>
        </p:blipFill>
        <p:spPr>
          <a:xfrm>
            <a:off x="5111750" y="3022600"/>
            <a:ext cx="1968500" cy="812800"/>
          </a:xfrm>
          <a:prstGeom prst="rect">
            <a:avLst/>
          </a:prstGeom>
        </p:spPr>
      </p:pic>
      <p:pic>
        <p:nvPicPr>
          <p:cNvPr id="8" name="Picture 7"/>
          <p:cNvPicPr>
            <a:picLocks noChangeAspect="1"/>
          </p:cNvPicPr>
          <p:nvPr/>
        </p:nvPicPr>
        <p:blipFill rotWithShape="1">
          <a:blip r:embed="rId4"/>
          <a:srcRect t="9335" r="24276"/>
          <a:stretch>
            <a:fillRect/>
          </a:stretch>
        </p:blipFill>
        <p:spPr>
          <a:xfrm>
            <a:off x="6708174" y="4226010"/>
            <a:ext cx="269274" cy="299373"/>
          </a:xfrm>
          <a:prstGeom prst="rect">
            <a:avLst/>
          </a:prstGeom>
        </p:spPr>
      </p:pic>
      <p:pic>
        <p:nvPicPr>
          <p:cNvPr id="9" name="Picture 8"/>
          <p:cNvPicPr>
            <a:picLocks noChangeAspect="1"/>
          </p:cNvPicPr>
          <p:nvPr/>
        </p:nvPicPr>
        <p:blipFill rotWithShape="1">
          <a:blip r:embed="rId4"/>
          <a:srcRect t="9335" r="24276"/>
          <a:stretch>
            <a:fillRect/>
          </a:stretch>
        </p:blipFill>
        <p:spPr>
          <a:xfrm>
            <a:off x="4945581" y="5245513"/>
            <a:ext cx="269274" cy="29937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相关矩阵的特征值分解算法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给定样本矩阵</a:t>
            </a:r>
            <a:r>
              <a:rPr lang="en-US" altLang="zh-CN" dirty="0">
                <a:latin typeface="DengXian" panose="02010600030101010101" pitchFamily="2" charset="-122"/>
                <a:ea typeface="DengXian" panose="02010600030101010101" pitchFamily="2" charset="-122"/>
              </a:rPr>
              <a:t>X</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利用数据的样本协方差矩阵或者样本相关矩阵的特征值分解进行主成分分析。具体步骤如下：</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）对观测数据按式</a:t>
            </a:r>
            <a:r>
              <a:rPr lang="en-US" altLang="zh-CN" dirty="0">
                <a:latin typeface="DengXian" panose="02010600030101010101" pitchFamily="2" charset="-122"/>
                <a:ea typeface="DengXian" panose="02010600030101010101" pitchFamily="2" charset="-122"/>
              </a:rPr>
              <a:t>(16.48)</a:t>
            </a:r>
            <a:r>
              <a:rPr lang="zh-CN" altLang="en-US" dirty="0">
                <a:latin typeface="DengXian" panose="02010600030101010101" pitchFamily="2" charset="-122"/>
                <a:ea typeface="DengXian" panose="02010600030101010101" pitchFamily="2" charset="-122"/>
              </a:rPr>
              <a:t>进行规范化处理，得到规范化数据矩阵，仍以</a:t>
            </a:r>
            <a:r>
              <a:rPr lang="en-US" altLang="zh-CN"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表示</a:t>
            </a:r>
            <a:endParaRPr lang="en-US" altLang="zh-CN"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相关矩阵的特征值分解算法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）依据规范化数据矩阵，计算样本相关矩阵</a:t>
            </a:r>
            <a:r>
              <a:rPr lang="en-GB" altLang="zh-CN" dirty="0">
                <a:latin typeface="DengXian" panose="02010600030101010101" pitchFamily="2" charset="-122"/>
                <a:ea typeface="DengXian" panose="02010600030101010101" pitchFamily="2" charset="-122"/>
              </a:rPr>
              <a:t>R</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其中</a:t>
            </a:r>
            <a:r>
              <a:rPr lang="en-GB" altLang="zh-CN" dirty="0">
                <a:latin typeface="DengXian" panose="02010600030101010101" pitchFamily="2" charset="-122"/>
                <a:ea typeface="DengXian" panose="02010600030101010101" pitchFamily="2" charset="-122"/>
              </a:rPr>
              <a:t> </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591050" y="2671379"/>
            <a:ext cx="3009900" cy="584200"/>
          </a:xfrm>
          <a:prstGeom prst="rect">
            <a:avLst/>
          </a:prstGeom>
        </p:spPr>
      </p:pic>
      <p:pic>
        <p:nvPicPr>
          <p:cNvPr id="5" name="Picture 4"/>
          <p:cNvPicPr>
            <a:picLocks noChangeAspect="1"/>
          </p:cNvPicPr>
          <p:nvPr/>
        </p:nvPicPr>
        <p:blipFill>
          <a:blip r:embed="rId2"/>
          <a:stretch>
            <a:fillRect/>
          </a:stretch>
        </p:blipFill>
        <p:spPr>
          <a:xfrm>
            <a:off x="4123011" y="3628040"/>
            <a:ext cx="4305300" cy="8509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相关矩阵的特征值分解算法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 求样本相关矩阵</a:t>
            </a:r>
            <a:r>
              <a:rPr lang="en-GB" altLang="zh-CN" dirty="0">
                <a:latin typeface="DengXian" panose="02010600030101010101" pitchFamily="2" charset="-122"/>
                <a:ea typeface="DengXian" panose="02010600030101010101" pitchFamily="2" charset="-122"/>
              </a:rPr>
              <a:t>R</a:t>
            </a:r>
            <a:r>
              <a:rPr lang="zh-CN" altLang="en-US" dirty="0">
                <a:latin typeface="DengXian" panose="02010600030101010101" pitchFamily="2" charset="-122"/>
                <a:ea typeface="DengXian" panose="02010600030101010101" pitchFamily="2" charset="-122"/>
              </a:rPr>
              <a:t>的</a:t>
            </a:r>
            <a:r>
              <a:rPr lang="en-GB" altLang="zh-CN" dirty="0">
                <a:latin typeface="DengXian" panose="02010600030101010101" pitchFamily="2" charset="-122"/>
                <a:ea typeface="DengXian" panose="02010600030101010101" pitchFamily="2" charset="-122"/>
              </a:rPr>
              <a:t>k</a:t>
            </a:r>
            <a:r>
              <a:rPr lang="ja-JP" altLang="en-GB">
                <a:latin typeface="DengXian" panose="02010600030101010101" pitchFamily="2" charset="-122"/>
                <a:ea typeface="DengXian" panose="02010600030101010101" pitchFamily="2" charset="-122"/>
              </a:rPr>
              <a:t>个</a:t>
            </a:r>
            <a:r>
              <a:rPr lang="ja-JP" altLang="en-US">
                <a:latin typeface="DengXian" panose="02010600030101010101" pitchFamily="2" charset="-122"/>
                <a:ea typeface="DengXian" panose="02010600030101010101" pitchFamily="2" charset="-122"/>
              </a:rPr>
              <a:t>特征值</a:t>
            </a:r>
            <a:r>
              <a:rPr lang="zh-CN" altLang="en-US" dirty="0">
                <a:latin typeface="DengXian" panose="02010600030101010101" pitchFamily="2" charset="-122"/>
                <a:ea typeface="DengXian" panose="02010600030101010101" pitchFamily="2" charset="-122"/>
              </a:rPr>
              <a:t>和对应的</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个单位特征向量</a:t>
            </a:r>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求解</a:t>
            </a:r>
            <a:r>
              <a:rPr lang="en-US" altLang="zh-CN" dirty="0">
                <a:latin typeface="DengXian" panose="02010600030101010101" pitchFamily="2" charset="-122"/>
                <a:ea typeface="DengXian" panose="02010600030101010101" pitchFamily="2" charset="-122"/>
              </a:rPr>
              <a:t>R</a:t>
            </a:r>
            <a:r>
              <a:rPr lang="zh-CN" altLang="en-US" dirty="0">
                <a:latin typeface="DengXian" panose="02010600030101010101" pitchFamily="2" charset="-122"/>
                <a:ea typeface="DengXian" panose="02010600030101010101" pitchFamily="2" charset="-122"/>
              </a:rPr>
              <a:t>的特征方程</a:t>
            </a:r>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得</a:t>
            </a:r>
            <a:r>
              <a:rPr lang="en-US" altLang="zh-CN" dirty="0">
                <a:latin typeface="DengXian" panose="02010600030101010101" pitchFamily="2" charset="-122"/>
                <a:ea typeface="DengXian" panose="02010600030101010101" pitchFamily="2" charset="-122"/>
              </a:rPr>
              <a:t>R</a:t>
            </a:r>
            <a:r>
              <a:rPr lang="ja-JP" altLang="en-US">
                <a:latin typeface="DengXian" panose="02010600030101010101" pitchFamily="2" charset="-122"/>
                <a:ea typeface="DengXian" panose="02010600030101010101" pitchFamily="2" charset="-122"/>
              </a:rPr>
              <a:t>的</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个特征值</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求方差贡献率</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达到预定值的主成分个数</a:t>
            </a:r>
            <a:r>
              <a:rPr lang="en-US" altLang="ja-JP" dirty="0">
                <a:latin typeface="DengXian" panose="02010600030101010101" pitchFamily="2" charset="-122"/>
                <a:ea typeface="DengXian" panose="02010600030101010101" pitchFamily="2" charset="-122"/>
              </a:rPr>
              <a:t>k</a:t>
            </a:r>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求前</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个特征值对应的单位特征向量 </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191891" y="2585107"/>
            <a:ext cx="1587500" cy="584200"/>
          </a:xfrm>
          <a:prstGeom prst="rect">
            <a:avLst/>
          </a:prstGeom>
        </p:spPr>
      </p:pic>
      <p:grpSp>
        <p:nvGrpSpPr>
          <p:cNvPr id="10" name="Group 9"/>
          <p:cNvGrpSpPr/>
          <p:nvPr/>
        </p:nvGrpSpPr>
        <p:grpSpPr>
          <a:xfrm>
            <a:off x="5073650" y="3229592"/>
            <a:ext cx="2044700" cy="383558"/>
            <a:chOff x="5073650" y="3229592"/>
            <a:chExt cx="2044700" cy="383558"/>
          </a:xfrm>
        </p:grpSpPr>
        <p:pic>
          <p:nvPicPr>
            <p:cNvPr id="5" name="Picture 4"/>
            <p:cNvPicPr>
              <a:picLocks noChangeAspect="1"/>
            </p:cNvPicPr>
            <p:nvPr/>
          </p:nvPicPr>
          <p:blipFill>
            <a:blip r:embed="rId2"/>
            <a:stretch>
              <a:fillRect/>
            </a:stretch>
          </p:blipFill>
          <p:spPr>
            <a:xfrm>
              <a:off x="5073650" y="3244850"/>
              <a:ext cx="2044700" cy="368300"/>
            </a:xfrm>
            <a:prstGeom prst="rect">
              <a:avLst/>
            </a:prstGeom>
          </p:spPr>
        </p:pic>
        <p:pic>
          <p:nvPicPr>
            <p:cNvPr id="6" name="Picture 5"/>
            <p:cNvPicPr>
              <a:picLocks noChangeAspect="1"/>
            </p:cNvPicPr>
            <p:nvPr/>
          </p:nvPicPr>
          <p:blipFill>
            <a:blip r:embed="rId3"/>
            <a:stretch>
              <a:fillRect/>
            </a:stretch>
          </p:blipFill>
          <p:spPr>
            <a:xfrm>
              <a:off x="6947586" y="3229592"/>
              <a:ext cx="170764" cy="199408"/>
            </a:xfrm>
            <a:prstGeom prst="rect">
              <a:avLst/>
            </a:prstGeom>
          </p:spPr>
        </p:pic>
        <p:pic>
          <p:nvPicPr>
            <p:cNvPr id="7" name="Picture 6"/>
            <p:cNvPicPr>
              <a:picLocks noChangeAspect="1"/>
            </p:cNvPicPr>
            <p:nvPr/>
          </p:nvPicPr>
          <p:blipFill>
            <a:blip r:embed="rId3"/>
            <a:stretch>
              <a:fillRect/>
            </a:stretch>
          </p:blipFill>
          <p:spPr>
            <a:xfrm>
              <a:off x="6902278" y="3244850"/>
              <a:ext cx="170764" cy="99704"/>
            </a:xfrm>
            <a:prstGeom prst="rect">
              <a:avLst/>
            </a:prstGeom>
          </p:spPr>
        </p:pic>
        <p:pic>
          <p:nvPicPr>
            <p:cNvPr id="8" name="Picture 7"/>
            <p:cNvPicPr>
              <a:picLocks noChangeAspect="1"/>
            </p:cNvPicPr>
            <p:nvPr/>
          </p:nvPicPr>
          <p:blipFill>
            <a:blip r:embed="rId3"/>
            <a:stretch>
              <a:fillRect/>
            </a:stretch>
          </p:blipFill>
          <p:spPr>
            <a:xfrm>
              <a:off x="6854824" y="3528704"/>
              <a:ext cx="170764" cy="84446"/>
            </a:xfrm>
            <a:prstGeom prst="rect">
              <a:avLst/>
            </a:prstGeom>
          </p:spPr>
        </p:pic>
        <p:pic>
          <p:nvPicPr>
            <p:cNvPr id="9" name="Picture 8"/>
            <p:cNvPicPr>
              <a:picLocks noChangeAspect="1"/>
            </p:cNvPicPr>
            <p:nvPr/>
          </p:nvPicPr>
          <p:blipFill>
            <a:blip r:embed="rId3"/>
            <a:stretch>
              <a:fillRect/>
            </a:stretch>
          </p:blipFill>
          <p:spPr>
            <a:xfrm>
              <a:off x="6731514" y="3486481"/>
              <a:ext cx="170764" cy="84446"/>
            </a:xfrm>
            <a:prstGeom prst="rect">
              <a:avLst/>
            </a:prstGeom>
          </p:spPr>
        </p:pic>
      </p:grpSp>
      <p:pic>
        <p:nvPicPr>
          <p:cNvPr id="11" name="Picture 10"/>
          <p:cNvPicPr>
            <a:picLocks noChangeAspect="1"/>
          </p:cNvPicPr>
          <p:nvPr/>
        </p:nvPicPr>
        <p:blipFill>
          <a:blip r:embed="rId4"/>
          <a:stretch>
            <a:fillRect/>
          </a:stretch>
        </p:blipFill>
        <p:spPr>
          <a:xfrm>
            <a:off x="3505289" y="3990182"/>
            <a:ext cx="622300" cy="774700"/>
          </a:xfrm>
          <a:prstGeom prst="rect">
            <a:avLst/>
          </a:prstGeom>
        </p:spPr>
      </p:pic>
      <p:pic>
        <p:nvPicPr>
          <p:cNvPr id="12" name="Picture 11"/>
          <p:cNvPicPr>
            <a:picLocks noChangeAspect="1"/>
          </p:cNvPicPr>
          <p:nvPr/>
        </p:nvPicPr>
        <p:blipFill>
          <a:blip r:embed="rId5"/>
          <a:stretch>
            <a:fillRect/>
          </a:stretch>
        </p:blipFill>
        <p:spPr>
          <a:xfrm>
            <a:off x="6816896" y="4778375"/>
            <a:ext cx="4114800" cy="3048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相关矩阵的特征值分解算法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4</a:t>
            </a:r>
            <a:r>
              <a:rPr lang="zh-CN" altLang="en-US" dirty="0">
                <a:latin typeface="DengXian" panose="02010600030101010101" pitchFamily="2" charset="-122"/>
                <a:ea typeface="DengXian" panose="02010600030101010101" pitchFamily="2" charset="-122"/>
              </a:rPr>
              <a:t>）求</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个样本主成分</a:t>
            </a:r>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以</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个单位特征向量为系数进行线性变换，求出</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个样本主成分</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5</a:t>
            </a:r>
            <a:r>
              <a:rPr lang="zh-CN" altLang="en-US" dirty="0">
                <a:latin typeface="DengXian" panose="02010600030101010101" pitchFamily="2" charset="-122"/>
                <a:ea typeface="DengXian" panose="02010600030101010101" pitchFamily="2" charset="-122"/>
              </a:rPr>
              <a:t>）计算</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个主成分 </a:t>
            </a:r>
            <a:r>
              <a:rPr lang="en-US" altLang="zh-CN" dirty="0" err="1">
                <a:latin typeface="DengXian" panose="02010600030101010101" pitchFamily="2" charset="-122"/>
                <a:ea typeface="DengXian" panose="02010600030101010101" pitchFamily="2" charset="-122"/>
              </a:rPr>
              <a:t>y</a:t>
            </a:r>
            <a:r>
              <a:rPr lang="en-US"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与原变量 </a:t>
            </a:r>
            <a:r>
              <a:rPr lang="en-US" altLang="zh-CN"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的相关系数</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zh-CN" altLang="en-GB"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以及</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个主成分对原变量 </a:t>
            </a:r>
            <a:r>
              <a:rPr lang="en-US" altLang="zh-CN"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的贡献率</a:t>
            </a:r>
            <a:r>
              <a:rPr lang="en-US" altLang="zh-CN" dirty="0">
                <a:latin typeface="DengXian" panose="02010600030101010101" pitchFamily="2" charset="-122"/>
                <a:ea typeface="DengXian" panose="02010600030101010101" pitchFamily="2" charset="-122"/>
              </a:rPr>
              <a:t>v</a:t>
            </a:r>
            <a:r>
              <a:rPr lang="en-US" altLang="zh-CN" baseline="-25000" dirty="0">
                <a:latin typeface="DengXian" panose="02010600030101010101" pitchFamily="2" charset="-122"/>
                <a:ea typeface="DengXian" panose="02010600030101010101" pitchFamily="2" charset="-122"/>
              </a:rPr>
              <a:t>i</a:t>
            </a:r>
            <a:r>
              <a:rPr lang="zh-CN" altLang="en-GB"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667250" y="3206750"/>
            <a:ext cx="2857500" cy="444500"/>
          </a:xfrm>
          <a:prstGeom prst="rect">
            <a:avLst/>
          </a:prstGeom>
        </p:spPr>
      </p:pic>
      <p:pic>
        <p:nvPicPr>
          <p:cNvPr id="5" name="Picture 4"/>
          <p:cNvPicPr>
            <a:picLocks noChangeAspect="1"/>
          </p:cNvPicPr>
          <p:nvPr/>
        </p:nvPicPr>
        <p:blipFill>
          <a:blip r:embed="rId2"/>
          <a:stretch>
            <a:fillRect/>
          </a:stretch>
        </p:blipFill>
        <p:spPr>
          <a:xfrm>
            <a:off x="8459273" y="4262438"/>
            <a:ext cx="914400" cy="3937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相关矩阵的特征值分解算法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6</a:t>
            </a:r>
            <a:r>
              <a:rPr lang="zh-CN" altLang="en-US" dirty="0">
                <a:latin typeface="DengXian" panose="02010600030101010101" pitchFamily="2" charset="-122"/>
                <a:ea typeface="DengXian" panose="02010600030101010101" pitchFamily="2" charset="-122"/>
              </a:rPr>
              <a:t>）计算</a:t>
            </a:r>
            <a:r>
              <a:rPr lang="en-US" altLang="zh-CN" dirty="0">
                <a:latin typeface="DengXian" panose="02010600030101010101" pitchFamily="2" charset="-122"/>
                <a:ea typeface="DengXian" panose="02010600030101010101" pitchFamily="2" charset="-122"/>
              </a:rPr>
              <a:t>n</a:t>
            </a:r>
            <a:r>
              <a:rPr lang="zh-CN" altLang="en-US" dirty="0">
                <a:latin typeface="DengXian" panose="02010600030101010101" pitchFamily="2" charset="-122"/>
                <a:ea typeface="DengXian" panose="02010600030101010101" pitchFamily="2" charset="-122"/>
              </a:rPr>
              <a:t>个样本的</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个主成分值</a:t>
            </a:r>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将规范化样本数据代入</a:t>
            </a:r>
            <a:r>
              <a:rPr lang="en-GB" altLang="zh-CN"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个主成分式</a:t>
            </a:r>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得到</a:t>
            </a:r>
            <a:r>
              <a:rPr lang="en-US" altLang="zh-CN" dirty="0">
                <a:latin typeface="DengXian" panose="02010600030101010101" pitchFamily="2" charset="-122"/>
                <a:ea typeface="DengXian" panose="02010600030101010101" pitchFamily="2" charset="-122"/>
              </a:rPr>
              <a:t>n</a:t>
            </a:r>
            <a:r>
              <a:rPr lang="zh-CN" altLang="en-US" dirty="0">
                <a:latin typeface="DengXian" panose="02010600030101010101" pitchFamily="2" charset="-122"/>
                <a:ea typeface="DengXian" panose="02010600030101010101" pitchFamily="2" charset="-122"/>
              </a:rPr>
              <a:t>个样本的主成分值</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第</a:t>
            </a:r>
            <a:r>
              <a:rPr lang="en-US" altLang="zh-CN" dirty="0">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个 样本</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的第</a:t>
            </a:r>
            <a:r>
              <a:rPr lang="en-GB" altLang="zh-CN"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主成分值是 </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650596" y="2717353"/>
            <a:ext cx="2857500" cy="444500"/>
          </a:xfrm>
          <a:prstGeom prst="rect">
            <a:avLst/>
          </a:prstGeom>
        </p:spPr>
      </p:pic>
      <p:pic>
        <p:nvPicPr>
          <p:cNvPr id="5" name="Picture 4"/>
          <p:cNvPicPr>
            <a:picLocks noChangeAspect="1"/>
          </p:cNvPicPr>
          <p:nvPr/>
        </p:nvPicPr>
        <p:blipFill>
          <a:blip r:embed="rId2"/>
          <a:stretch>
            <a:fillRect/>
          </a:stretch>
        </p:blipFill>
        <p:spPr>
          <a:xfrm>
            <a:off x="2816929" y="4304507"/>
            <a:ext cx="2603500" cy="342900"/>
          </a:xfrm>
          <a:prstGeom prst="rect">
            <a:avLst/>
          </a:prstGeom>
        </p:spPr>
      </p:pic>
      <p:pic>
        <p:nvPicPr>
          <p:cNvPr id="6" name="Picture 5"/>
          <p:cNvPicPr>
            <a:picLocks noChangeAspect="1"/>
          </p:cNvPicPr>
          <p:nvPr/>
        </p:nvPicPr>
        <p:blipFill>
          <a:blip r:embed="rId3"/>
          <a:stretch>
            <a:fillRect/>
          </a:stretch>
        </p:blipFill>
        <p:spPr>
          <a:xfrm>
            <a:off x="3149600" y="4624869"/>
            <a:ext cx="5892800" cy="10668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假设有</a:t>
            </a:r>
            <a:r>
              <a:rPr lang="en-GB" altLang="zh-CN"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个学生参加四门课程的考试，将学生们的考试成绩看作随机 变量的取值，对考试成绩数据进行标准化处理，得到样本相关矩阵</a:t>
            </a:r>
            <a:r>
              <a:rPr lang="en-GB" altLang="zh-CN" dirty="0">
                <a:latin typeface="DengXian" panose="02010600030101010101" pitchFamily="2" charset="-122"/>
                <a:ea typeface="DengXian" panose="02010600030101010101" pitchFamily="2" charset="-122"/>
              </a:rPr>
              <a:t>R</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试对数据进行主成分分析</a:t>
            </a:r>
            <a:endParaRPr lang="en-GB" altLang="zh-CN" dirty="0">
              <a:latin typeface="DengXian" panose="02010600030101010101" pitchFamily="2" charset="-122"/>
              <a:ea typeface="DengXian" panose="02010600030101010101" pitchFamily="2" charset="-122"/>
            </a:endParaRPr>
          </a:p>
        </p:txBody>
      </p:sp>
      <p:grpSp>
        <p:nvGrpSpPr>
          <p:cNvPr id="6" name="Group 5"/>
          <p:cNvGrpSpPr/>
          <p:nvPr/>
        </p:nvGrpSpPr>
        <p:grpSpPr>
          <a:xfrm>
            <a:off x="1714500" y="3527425"/>
            <a:ext cx="8742485" cy="1583837"/>
            <a:chOff x="1714500" y="3527425"/>
            <a:chExt cx="8742485" cy="1583837"/>
          </a:xfrm>
        </p:grpSpPr>
        <p:pic>
          <p:nvPicPr>
            <p:cNvPr id="4" name="Picture 3"/>
            <p:cNvPicPr>
              <a:picLocks noChangeAspect="1"/>
            </p:cNvPicPr>
            <p:nvPr/>
          </p:nvPicPr>
          <p:blipFill rotWithShape="1">
            <a:blip r:embed="rId1"/>
            <a:srcRect t="3650" r="234" b="1872"/>
            <a:stretch>
              <a:fillRect/>
            </a:stretch>
          </p:blipFill>
          <p:spPr>
            <a:xfrm>
              <a:off x="1714500" y="3527425"/>
              <a:ext cx="8742485" cy="1583837"/>
            </a:xfrm>
            <a:prstGeom prst="rect">
              <a:avLst/>
            </a:prstGeom>
          </p:spPr>
        </p:pic>
        <p:pic>
          <p:nvPicPr>
            <p:cNvPr id="5" name="Picture 4"/>
            <p:cNvPicPr>
              <a:picLocks noChangeAspect="1"/>
            </p:cNvPicPr>
            <p:nvPr/>
          </p:nvPicPr>
          <p:blipFill>
            <a:blip r:embed="rId2"/>
            <a:stretch>
              <a:fillRect/>
            </a:stretch>
          </p:blipFill>
          <p:spPr>
            <a:xfrm>
              <a:off x="8469647" y="4695543"/>
              <a:ext cx="558800" cy="368300"/>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设变量</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分别表示语文、外语、数学、物理的成绩</a:t>
            </a:r>
            <a:r>
              <a:rPr lang="zh-CN" altLang="en-US" dirty="0">
                <a:latin typeface="DengXian" panose="02010600030101010101" pitchFamily="2" charset="-122"/>
                <a:ea typeface="DengXian" panose="02010600030101010101" pitchFamily="2" charset="-122"/>
              </a:rPr>
              <a:t>。 对样本相关矩阵进行特征值分解，得到相关矩阵的特征值，并按大小排序，</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这些特征值就是各主成分的方差贡献率。假设要求主成分的累计方差贡献率大于</a:t>
            </a:r>
            <a:r>
              <a:rPr lang="en-US" altLang="zh-CN" dirty="0">
                <a:latin typeface="DengXian" panose="02010600030101010101" pitchFamily="2" charset="-122"/>
                <a:ea typeface="DengXian" panose="02010600030101010101" pitchFamily="2" charset="-122"/>
              </a:rPr>
              <a:t>75%, </a:t>
            </a:r>
            <a:r>
              <a:rPr lang="zh-CN" altLang="en-US" dirty="0">
                <a:latin typeface="DengXian" panose="02010600030101010101" pitchFamily="2" charset="-122"/>
                <a:ea typeface="DengXian" panose="02010600030101010101" pitchFamily="2" charset="-122"/>
              </a:rPr>
              <a:t>那么只需取前两个主成分即可，即</a:t>
            </a:r>
            <a:r>
              <a:rPr lang="en-GB" altLang="zh-CN" dirty="0">
                <a:latin typeface="DengXian" panose="02010600030101010101" pitchFamily="2" charset="-122"/>
                <a:ea typeface="DengXian" panose="02010600030101010101" pitchFamily="2" charset="-122"/>
              </a:rPr>
              <a:t>k=2</a:t>
            </a:r>
            <a:r>
              <a:rPr lang="zh-CN" altLang="en-GB"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因为 </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381250" y="2259013"/>
            <a:ext cx="1358900" cy="317500"/>
          </a:xfrm>
          <a:prstGeom prst="rect">
            <a:avLst/>
          </a:prstGeom>
        </p:spPr>
      </p:pic>
      <p:pic>
        <p:nvPicPr>
          <p:cNvPr id="5" name="Picture 4"/>
          <p:cNvPicPr>
            <a:picLocks noChangeAspect="1"/>
          </p:cNvPicPr>
          <p:nvPr/>
        </p:nvPicPr>
        <p:blipFill>
          <a:blip r:embed="rId2"/>
          <a:stretch>
            <a:fillRect/>
          </a:stretch>
        </p:blipFill>
        <p:spPr>
          <a:xfrm>
            <a:off x="3594100" y="3348831"/>
            <a:ext cx="4800600" cy="279400"/>
          </a:xfrm>
          <a:prstGeom prst="rect">
            <a:avLst/>
          </a:prstGeom>
        </p:spPr>
      </p:pic>
      <p:grpSp>
        <p:nvGrpSpPr>
          <p:cNvPr id="11" name="Group 10"/>
          <p:cNvGrpSpPr/>
          <p:nvPr/>
        </p:nvGrpSpPr>
        <p:grpSpPr>
          <a:xfrm>
            <a:off x="4814586" y="5237248"/>
            <a:ext cx="1752600" cy="1093702"/>
            <a:chOff x="4814586" y="5237248"/>
            <a:chExt cx="1752600" cy="1093702"/>
          </a:xfrm>
        </p:grpSpPr>
        <p:pic>
          <p:nvPicPr>
            <p:cNvPr id="6" name="Picture 5"/>
            <p:cNvPicPr>
              <a:picLocks noChangeAspect="1"/>
            </p:cNvPicPr>
            <p:nvPr/>
          </p:nvPicPr>
          <p:blipFill>
            <a:blip r:embed="rId3"/>
            <a:stretch>
              <a:fillRect/>
            </a:stretch>
          </p:blipFill>
          <p:spPr>
            <a:xfrm>
              <a:off x="4814586" y="5238750"/>
              <a:ext cx="1752600" cy="1092200"/>
            </a:xfrm>
            <a:prstGeom prst="rect">
              <a:avLst/>
            </a:prstGeom>
          </p:spPr>
        </p:pic>
        <p:pic>
          <p:nvPicPr>
            <p:cNvPr id="7" name="Picture 6"/>
            <p:cNvPicPr>
              <a:picLocks noChangeAspect="1"/>
            </p:cNvPicPr>
            <p:nvPr/>
          </p:nvPicPr>
          <p:blipFill>
            <a:blip r:embed="rId4"/>
            <a:stretch>
              <a:fillRect/>
            </a:stretch>
          </p:blipFill>
          <p:spPr>
            <a:xfrm>
              <a:off x="5503436" y="5238750"/>
              <a:ext cx="622300" cy="133040"/>
            </a:xfrm>
            <a:prstGeom prst="rect">
              <a:avLst/>
            </a:prstGeom>
          </p:spPr>
        </p:pic>
        <p:pic>
          <p:nvPicPr>
            <p:cNvPr id="8" name="Picture 7"/>
            <p:cNvPicPr>
              <a:picLocks noChangeAspect="1"/>
            </p:cNvPicPr>
            <p:nvPr/>
          </p:nvPicPr>
          <p:blipFill>
            <a:blip r:embed="rId4"/>
            <a:stretch>
              <a:fillRect/>
            </a:stretch>
          </p:blipFill>
          <p:spPr>
            <a:xfrm>
              <a:off x="5246958" y="5237248"/>
              <a:ext cx="622300" cy="45719"/>
            </a:xfrm>
            <a:prstGeom prst="rect">
              <a:avLst/>
            </a:prstGeom>
          </p:spPr>
        </p:pic>
        <p:pic>
          <p:nvPicPr>
            <p:cNvPr id="10" name="Picture 9"/>
            <p:cNvPicPr>
              <a:picLocks noChangeAspect="1"/>
            </p:cNvPicPr>
            <p:nvPr/>
          </p:nvPicPr>
          <p:blipFill>
            <a:blip r:embed="rId4"/>
            <a:stretch>
              <a:fillRect/>
            </a:stretch>
          </p:blipFill>
          <p:spPr>
            <a:xfrm>
              <a:off x="4814586" y="5825039"/>
              <a:ext cx="166292" cy="279401"/>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求出对应于特征值</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的单位特征向量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由</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可得</a:t>
            </a:r>
            <a:r>
              <a:rPr lang="ja-JP" altLang="en-US">
                <a:latin typeface="DengXian" panose="02010600030101010101" pitchFamily="2" charset="-122"/>
                <a:ea typeface="DengXian" panose="02010600030101010101" pitchFamily="2" charset="-122"/>
              </a:rPr>
              <a:t>第一主成分</a:t>
            </a:r>
            <a:r>
              <a:rPr lang="en-US" altLang="zh-CN"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第二主成分</a:t>
            </a:r>
            <a:r>
              <a:rPr lang="en-US" altLang="zh-CN"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2</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041503" y="2252663"/>
            <a:ext cx="660400" cy="292100"/>
          </a:xfrm>
          <a:prstGeom prst="rect">
            <a:avLst/>
          </a:prstGeom>
        </p:spPr>
      </p:pic>
      <p:grpSp>
        <p:nvGrpSpPr>
          <p:cNvPr id="8" name="Group 7"/>
          <p:cNvGrpSpPr/>
          <p:nvPr/>
        </p:nvGrpSpPr>
        <p:grpSpPr>
          <a:xfrm>
            <a:off x="1854200" y="2693099"/>
            <a:ext cx="8483600" cy="1079500"/>
            <a:chOff x="1854200" y="2595563"/>
            <a:chExt cx="8483600" cy="1079500"/>
          </a:xfrm>
        </p:grpSpPr>
        <p:pic>
          <p:nvPicPr>
            <p:cNvPr id="5" name="Picture 4"/>
            <p:cNvPicPr>
              <a:picLocks noChangeAspect="1"/>
            </p:cNvPicPr>
            <p:nvPr/>
          </p:nvPicPr>
          <p:blipFill>
            <a:blip r:embed="rId2"/>
            <a:stretch>
              <a:fillRect/>
            </a:stretch>
          </p:blipFill>
          <p:spPr>
            <a:xfrm>
              <a:off x="1854200" y="2595563"/>
              <a:ext cx="8483600" cy="1079500"/>
            </a:xfrm>
            <a:prstGeom prst="rect">
              <a:avLst/>
            </a:prstGeom>
          </p:spPr>
        </p:pic>
        <p:pic>
          <p:nvPicPr>
            <p:cNvPr id="6" name="Picture 5"/>
            <p:cNvPicPr>
              <a:picLocks noChangeAspect="1"/>
            </p:cNvPicPr>
            <p:nvPr/>
          </p:nvPicPr>
          <p:blipFill>
            <a:blip r:embed="rId3"/>
            <a:stretch>
              <a:fillRect/>
            </a:stretch>
          </p:blipFill>
          <p:spPr>
            <a:xfrm>
              <a:off x="2652834" y="2989385"/>
              <a:ext cx="782028" cy="538041"/>
            </a:xfrm>
            <a:prstGeom prst="rect">
              <a:avLst/>
            </a:prstGeom>
          </p:spPr>
        </p:pic>
        <p:pic>
          <p:nvPicPr>
            <p:cNvPr id="7" name="Picture 6"/>
            <p:cNvPicPr>
              <a:picLocks noChangeAspect="1"/>
            </p:cNvPicPr>
            <p:nvPr/>
          </p:nvPicPr>
          <p:blipFill>
            <a:blip r:embed="rId3"/>
            <a:stretch>
              <a:fillRect/>
            </a:stretch>
          </p:blipFill>
          <p:spPr>
            <a:xfrm>
              <a:off x="2769820" y="2694965"/>
              <a:ext cx="782028" cy="267310"/>
            </a:xfrm>
            <a:prstGeom prst="rect">
              <a:avLst/>
            </a:prstGeom>
          </p:spPr>
        </p:pic>
      </p:grpSp>
      <p:pic>
        <p:nvPicPr>
          <p:cNvPr id="9" name="Picture 8"/>
          <p:cNvPicPr>
            <a:picLocks noChangeAspect="1"/>
          </p:cNvPicPr>
          <p:nvPr/>
        </p:nvPicPr>
        <p:blipFill>
          <a:blip r:embed="rId4"/>
          <a:stretch>
            <a:fillRect/>
          </a:stretch>
        </p:blipFill>
        <p:spPr>
          <a:xfrm>
            <a:off x="1514203" y="4253707"/>
            <a:ext cx="2857500" cy="444500"/>
          </a:xfrm>
          <a:prstGeom prst="rect">
            <a:avLst/>
          </a:prstGeom>
        </p:spPr>
      </p:pic>
      <p:pic>
        <p:nvPicPr>
          <p:cNvPr id="10" name="Picture 9"/>
          <p:cNvPicPr>
            <a:picLocks noChangeAspect="1"/>
          </p:cNvPicPr>
          <p:nvPr/>
        </p:nvPicPr>
        <p:blipFill>
          <a:blip r:embed="rId5"/>
          <a:stretch>
            <a:fillRect/>
          </a:stretch>
        </p:blipFill>
        <p:spPr>
          <a:xfrm>
            <a:off x="3790950" y="4701859"/>
            <a:ext cx="4610100" cy="889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主成分分析选择方差最大的方向（第一主成分）作为新坐标系的第一坐标轴，即</a:t>
            </a:r>
            <a:r>
              <a:rPr lang="en-GB"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轴</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之后选择与第一坐标轴正交</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，且方差次之的方向</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（第二主成分）作为</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新坐标系的第二坐标轴，</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即</a:t>
            </a:r>
            <a:r>
              <a:rPr lang="en-US"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轴</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444701" y="3051195"/>
            <a:ext cx="6220428" cy="280019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接下来由特征值和单位特征向量求出第一、第二主成分的因子负荷量，以及第一、 第二主成分对变量</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x</a:t>
            </a:r>
            <a:r>
              <a:rPr lang="en-GB" altLang="zh-CN" baseline="-25000" dirty="0">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的贡献率</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955800" y="3925624"/>
            <a:ext cx="8280400" cy="13462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第一主成分</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对应的因子负荷量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均为正数，表明各门课程成绩提高都可使</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提高</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也就是说，第一主成分</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反映了学生的整体成绩</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因子负荷量的数值相近，且</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的数值最大，这 表明物理成绩在整体成绩中占最重要位置</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314017" y="2297115"/>
            <a:ext cx="2171700" cy="266700"/>
          </a:xfrm>
          <a:prstGeom prst="rect">
            <a:avLst/>
          </a:prstGeom>
        </p:spPr>
      </p:pic>
      <p:pic>
        <p:nvPicPr>
          <p:cNvPr id="5" name="Picture 4"/>
          <p:cNvPicPr>
            <a:picLocks noChangeAspect="1"/>
          </p:cNvPicPr>
          <p:nvPr/>
        </p:nvPicPr>
        <p:blipFill>
          <a:blip r:embed="rId2"/>
          <a:stretch>
            <a:fillRect/>
          </a:stretch>
        </p:blipFill>
        <p:spPr>
          <a:xfrm>
            <a:off x="5558368" y="3652570"/>
            <a:ext cx="939800" cy="330200"/>
          </a:xfrm>
          <a:prstGeom prst="rect">
            <a:avLst/>
          </a:prstGeom>
        </p:spPr>
      </p:pic>
      <p:pic>
        <p:nvPicPr>
          <p:cNvPr id="6" name="Picture 5"/>
          <p:cNvPicPr>
            <a:picLocks noChangeAspect="1"/>
          </p:cNvPicPr>
          <p:nvPr/>
        </p:nvPicPr>
        <p:blipFill>
          <a:blip r:embed="rId3"/>
          <a:stretch>
            <a:fillRect/>
          </a:stretch>
        </p:blipFill>
        <p:spPr>
          <a:xfrm>
            <a:off x="1955800" y="4899685"/>
            <a:ext cx="8280400" cy="13462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第二主成分</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对应的因子负荷量</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有正有负</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正的是语文和外语，负的是数学和物理</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表明文科成绩提高都可使</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提高，理科成绩提高都可使</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降低</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也就是说，第二主成分</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反映了学生的文科成绩与理科成绩的关系。</a:t>
            </a:r>
            <a:endParaRPr lang="en-GB" altLang="zh-CN" dirty="0">
              <a:latin typeface="DengXian" panose="02010600030101010101" pitchFamily="2" charset="-122"/>
              <a:ea typeface="DengXian" panose="02010600030101010101" pitchFamily="2" charset="-122"/>
            </a:endParaRPr>
          </a:p>
        </p:txBody>
      </p:sp>
      <p:pic>
        <p:nvPicPr>
          <p:cNvPr id="6" name="Picture 5"/>
          <p:cNvPicPr>
            <a:picLocks noChangeAspect="1"/>
          </p:cNvPicPr>
          <p:nvPr/>
        </p:nvPicPr>
        <p:blipFill>
          <a:blip r:embed="rId1"/>
          <a:stretch>
            <a:fillRect/>
          </a:stretch>
        </p:blipFill>
        <p:spPr>
          <a:xfrm>
            <a:off x="1955800" y="4899685"/>
            <a:ext cx="8280400" cy="1346200"/>
          </a:xfrm>
          <a:prstGeom prst="rect">
            <a:avLst/>
          </a:prstGeom>
        </p:spPr>
      </p:pic>
      <p:pic>
        <p:nvPicPr>
          <p:cNvPr id="7" name="Picture 6"/>
          <p:cNvPicPr>
            <a:picLocks noChangeAspect="1"/>
          </p:cNvPicPr>
          <p:nvPr/>
        </p:nvPicPr>
        <p:blipFill>
          <a:blip r:embed="rId2"/>
          <a:stretch>
            <a:fillRect/>
          </a:stretch>
        </p:blipFill>
        <p:spPr>
          <a:xfrm>
            <a:off x="6299200" y="2298371"/>
            <a:ext cx="2133600" cy="254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fontScale="92500" lnSpcReduction="10000"/>
          </a:bodyPr>
          <a:lstStyle/>
          <a:p>
            <a:r>
              <a:rPr lang="ja-JP" altLang="en-US">
                <a:latin typeface="DengXian" panose="02010600030101010101" pitchFamily="2" charset="-122"/>
                <a:ea typeface="DengXian" panose="02010600030101010101" pitchFamily="2" charset="-122"/>
              </a:rPr>
              <a:t>将原变量</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x</a:t>
            </a:r>
            <a:r>
              <a:rPr lang="en-GB" altLang="zh-CN" baseline="-25000" dirty="0">
                <a:latin typeface="DengXian" panose="02010600030101010101" pitchFamily="2" charset="-122"/>
                <a:ea typeface="DengXian" panose="02010600030101010101" pitchFamily="2" charset="-122"/>
              </a:rPr>
              <a:t>1</a:t>
            </a:r>
            <a:r>
              <a:rPr lang="en-GB" altLang="zh-CN" dirty="0">
                <a:latin typeface="DengXian" panose="02010600030101010101" pitchFamily="2" charset="-122"/>
                <a:ea typeface="DengXian" panose="02010600030101010101" pitchFamily="2" charset="-122"/>
              </a:rPr>
              <a:t>, x</a:t>
            </a:r>
            <a:r>
              <a:rPr lang="en-GB" altLang="zh-CN" baseline="-25000" dirty="0">
                <a:latin typeface="DengXian" panose="02010600030101010101" pitchFamily="2" charset="-122"/>
                <a:ea typeface="DengXian" panose="02010600030101010101" pitchFamily="2" charset="-122"/>
              </a:rPr>
              <a:t>2</a:t>
            </a:r>
            <a:r>
              <a:rPr lang="en-GB" altLang="zh-CN" dirty="0">
                <a:latin typeface="DengXian" panose="02010600030101010101" pitchFamily="2" charset="-122"/>
                <a:ea typeface="DengXian" panose="02010600030101010101" pitchFamily="2" charset="-122"/>
              </a:rPr>
              <a:t>, x</a:t>
            </a:r>
            <a:r>
              <a:rPr lang="en-GB" altLang="zh-CN" baseline="-25000" dirty="0">
                <a:latin typeface="DengXian" panose="02010600030101010101" pitchFamily="2" charset="-122"/>
                <a:ea typeface="DengXian" panose="02010600030101010101" pitchFamily="2" charset="-122"/>
              </a:rPr>
              <a:t>3</a:t>
            </a:r>
            <a:r>
              <a:rPr lang="en-GB" altLang="zh-CN" dirty="0">
                <a:latin typeface="DengXian" panose="02010600030101010101" pitchFamily="2" charset="-122"/>
                <a:ea typeface="DengXian" panose="02010600030101010101" pitchFamily="2" charset="-122"/>
              </a:rPr>
              <a:t>, x</a:t>
            </a:r>
            <a:r>
              <a:rPr lang="en-GB" altLang="zh-CN" baseline="-25000" dirty="0">
                <a:latin typeface="DengXian" panose="02010600030101010101" pitchFamily="2" charset="-122"/>
                <a:ea typeface="DengXian" panose="02010600030101010101" pitchFamily="2" charset="-122"/>
              </a:rPr>
              <a:t>4</a:t>
            </a:r>
            <a:endParaRPr lang="en-GB" altLang="zh-CN" baseline="-25000" dirty="0">
              <a:latin typeface="DengXian" panose="02010600030101010101" pitchFamily="2" charset="-122"/>
              <a:ea typeface="DengXian" panose="02010600030101010101" pitchFamily="2" charset="-122"/>
            </a:endParaRPr>
          </a:p>
          <a:p>
            <a:pPr marL="457200" lvl="1" indent="0">
              <a:buNone/>
            </a:pP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语文、外语、数学、物理）和</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主成分</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y</a:t>
            </a:r>
            <a:r>
              <a:rPr lang="en-GB" altLang="zh-CN" baseline="-25000" dirty="0">
                <a:latin typeface="DengXian" panose="02010600030101010101" pitchFamily="2" charset="-122"/>
                <a:ea typeface="DengXian" panose="02010600030101010101" pitchFamily="2" charset="-122"/>
              </a:rPr>
              <a:t>1</a:t>
            </a:r>
            <a:r>
              <a:rPr lang="en-GB" altLang="zh-CN" dirty="0">
                <a:latin typeface="DengXian" panose="02010600030101010101" pitchFamily="2" charset="-122"/>
                <a:ea typeface="DengXian" panose="02010600030101010101" pitchFamily="2" charset="-122"/>
              </a:rPr>
              <a:t>, y</a:t>
            </a:r>
            <a:r>
              <a:rPr lang="en-GB" altLang="zh-CN" baseline="-25000" dirty="0">
                <a:latin typeface="DengXian" panose="02010600030101010101" pitchFamily="2" charset="-122"/>
                <a:ea typeface="DengXian" panose="02010600030101010101" pitchFamily="2" charset="-122"/>
              </a:rPr>
              <a:t>2 </a:t>
            </a:r>
            <a:endParaRPr lang="en-GB" altLang="zh-CN" baseline="-25000" dirty="0">
              <a:latin typeface="DengXian" panose="02010600030101010101" pitchFamily="2" charset="-122"/>
              <a:ea typeface="DengXian" panose="02010600030101010101" pitchFamily="2" charset="-122"/>
            </a:endParaRPr>
          </a:p>
          <a:p>
            <a:pPr marL="457200" lvl="1" indent="0">
              <a:buNone/>
            </a:pP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整体成绩、文科对理科成绩）</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的因子负荷量在平面坐标系中</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表示。</a:t>
            </a: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en-US" altLang="ja-JP" dirty="0">
                <a:latin typeface="DengXian" panose="02010600030101010101" pitchFamily="2" charset="-122"/>
                <a:ea typeface="DengXian" panose="02010600030101010101" pitchFamily="2" charset="-122"/>
              </a:rPr>
              <a:t>4</a:t>
            </a:r>
            <a:r>
              <a:rPr lang="ja-JP" altLang="en-US">
                <a:latin typeface="DengXian" panose="02010600030101010101" pitchFamily="2" charset="-122"/>
                <a:ea typeface="DengXian" panose="02010600030101010101" pitchFamily="2" charset="-122"/>
              </a:rPr>
              <a:t>个原变量聚成了两类</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因子负荷量相近的语文、外语</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为一类，数学、物理为一类，</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前者反映文科课程成绩，</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后者反映理科课程成绩。</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290143" y="2201863"/>
            <a:ext cx="6743040" cy="42407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数据矩阵的奇异值分解算法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假设有</a:t>
            </a:r>
            <a:r>
              <a:rPr lang="en-GB" altLang="zh-CN"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个主成分</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给定样本矩阵</a:t>
            </a:r>
            <a:r>
              <a:rPr lang="en-GB" altLang="zh-CN" dirty="0">
                <a:latin typeface="DengXian" panose="02010600030101010101" pitchFamily="2" charset="-122"/>
                <a:ea typeface="DengXian" panose="02010600030101010101" pitchFamily="2" charset="-122"/>
              </a:rPr>
              <a:t>x</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利用数据矩阵奇异值分解进行主成分分析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对于</a:t>
            </a:r>
            <a:r>
              <a:rPr lang="en-US" altLang="ja-JP" dirty="0">
                <a:latin typeface="DengXian" panose="02010600030101010101" pitchFamily="2" charset="-122"/>
                <a:ea typeface="DengXian" panose="02010600030101010101" pitchFamily="2" charset="-122"/>
              </a:rPr>
              <a:t> m x n </a:t>
            </a:r>
            <a:r>
              <a:rPr lang="ja-JP" altLang="en-US">
                <a:latin typeface="DengXian" panose="02010600030101010101" pitchFamily="2" charset="-122"/>
                <a:ea typeface="DengXian" panose="02010600030101010101" pitchFamily="2" charset="-122"/>
              </a:rPr>
              <a:t>实矩阵</a:t>
            </a:r>
            <a:r>
              <a:rPr lang="en-GB" altLang="ja-JP" dirty="0">
                <a:latin typeface="DengXian" panose="02010600030101010101" pitchFamily="2" charset="-122"/>
                <a:ea typeface="DengXian" panose="02010600030101010101" pitchFamily="2" charset="-122"/>
              </a:rPr>
              <a:t>A</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假设其秩为</a:t>
            </a:r>
            <a:r>
              <a:rPr lang="en-US" altLang="ja-JP" dirty="0">
                <a:latin typeface="DengXian" panose="02010600030101010101" pitchFamily="2" charset="-122"/>
                <a:ea typeface="DengXian" panose="02010600030101010101" pitchFamily="2" charset="-122"/>
              </a:rPr>
              <a:t>r</a:t>
            </a:r>
            <a:r>
              <a:rPr lang="zh-CN" altLang="en-US"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0&lt;</a:t>
            </a:r>
            <a:r>
              <a:rPr lang="en-GB" altLang="ja-JP" dirty="0">
                <a:latin typeface="DengXian" panose="02010600030101010101" pitchFamily="2" charset="-122"/>
                <a:ea typeface="DengXian" panose="02010600030101010101" pitchFamily="2" charset="-122"/>
              </a:rPr>
              <a:t>k&lt;r</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则可以将矩阵</a:t>
            </a:r>
            <a:r>
              <a:rPr lang="en-GB" altLang="ja-JP"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进行截断奇异值分解</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321300" y="4599782"/>
            <a:ext cx="1549400" cy="5715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数据矩阵的奇异值分解算法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定义一个新的</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n</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矩阵</a:t>
            </a:r>
            <a:r>
              <a:rPr lang="en-GB" dirty="0">
                <a:latin typeface="+mj-lt"/>
              </a:rPr>
              <a:t>X’</a:t>
            </a:r>
            <a:endParaRPr lang="en-GB" dirty="0">
              <a:latin typeface="+mj-lt"/>
            </a:endParaRPr>
          </a:p>
          <a:p>
            <a:r>
              <a:rPr lang="en-GB" dirty="0">
                <a:latin typeface="+mj-lt"/>
              </a:rPr>
              <a:t>X’</a:t>
            </a:r>
            <a:r>
              <a:rPr lang="ja-JP" altLang="en-GB"/>
              <a:t>的</a:t>
            </a:r>
            <a:r>
              <a:rPr lang="ja-JP" altLang="en-US"/>
              <a:t>每一列</a:t>
            </a:r>
            <a:r>
              <a:rPr lang="ja-JP" altLang="en-GB">
                <a:latin typeface="DengXian" panose="02010600030101010101" pitchFamily="2" charset="-122"/>
                <a:ea typeface="DengXian" panose="02010600030101010101" pitchFamily="2" charset="-122"/>
              </a:rPr>
              <a:t>均值</a:t>
            </a:r>
            <a:r>
              <a:rPr lang="ja-JP" altLang="en-US">
                <a:latin typeface="DengXian" panose="02010600030101010101" pitchFamily="2" charset="-122"/>
                <a:ea typeface="DengXian" panose="02010600030101010101" pitchFamily="2" charset="-122"/>
              </a:rPr>
              <a:t>为</a:t>
            </a:r>
            <a:r>
              <a:rPr lang="en-US" altLang="zh-CN" dirty="0">
                <a:latin typeface="DengXian" panose="02010600030101010101" pitchFamily="2" charset="-122"/>
                <a:ea typeface="DengXian" panose="02010600030101010101" pitchFamily="2" charset="-122"/>
              </a:rPr>
              <a:t>0</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得</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即</a:t>
            </a:r>
            <a:r>
              <a:rPr lang="en-GB" altLang="ja-JP" dirty="0">
                <a:latin typeface="DengXian" panose="02010600030101010101" pitchFamily="2" charset="-122"/>
                <a:ea typeface="DengXian" panose="02010600030101010101" pitchFamily="2" charset="-122"/>
              </a:rPr>
              <a:t>X</a:t>
            </a:r>
            <a:r>
              <a:rPr lang="en-GB" dirty="0">
                <a:solidFill>
                  <a:prstClr val="black"/>
                </a:solidFill>
                <a:latin typeface="Calibri Light" panose="020F0302020204030204"/>
              </a:rPr>
              <a:t>’</a:t>
            </a:r>
            <a:r>
              <a:rPr lang="en-GB" altLang="ja-JP" baseline="30000" dirty="0">
                <a:latin typeface="DengXian" panose="02010600030101010101" pitchFamily="2" charset="-122"/>
                <a:ea typeface="DengXian" panose="02010600030101010101" pitchFamily="2" charset="-122"/>
              </a:rPr>
              <a:t>T</a:t>
            </a:r>
            <a:r>
              <a:rPr lang="en-GB" altLang="ja-JP" dirty="0">
                <a:latin typeface="DengXian" panose="02010600030101010101" pitchFamily="2" charset="-122"/>
                <a:ea typeface="DengXian" panose="02010600030101010101" pitchFamily="2" charset="-122"/>
              </a:rPr>
              <a:t>X</a:t>
            </a:r>
            <a:r>
              <a:rPr lang="en-GB" dirty="0">
                <a:solidFill>
                  <a:prstClr val="black"/>
                </a:solidFill>
                <a:latin typeface="Calibri Light" panose="020F0302020204030204"/>
              </a:rPr>
              <a:t>’</a:t>
            </a:r>
            <a:r>
              <a:rPr lang="ja-JP" altLang="en-US">
                <a:latin typeface="DengXian" panose="02010600030101010101" pitchFamily="2" charset="-122"/>
                <a:ea typeface="DengXian" panose="02010600030101010101" pitchFamily="2" charset="-122"/>
              </a:rPr>
              <a:t>等于</a:t>
            </a:r>
            <a:r>
              <a:rPr lang="en-US" altLang="zh-CN"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的协方差矩阵</a:t>
            </a:r>
            <a:r>
              <a:rPr lang="en-US" altLang="zh-CN" dirty="0">
                <a:latin typeface="DengXian" panose="02010600030101010101" pitchFamily="2" charset="-122"/>
                <a:ea typeface="DengXian" panose="02010600030101010101" pitchFamily="2" charset="-122"/>
              </a:rPr>
              <a:t>S</a:t>
            </a:r>
            <a:r>
              <a:rPr lang="en-US" altLang="zh-CN" baseline="-25000" dirty="0">
                <a:latin typeface="DengXian" panose="02010600030101010101" pitchFamily="2" charset="-122"/>
                <a:ea typeface="DengXian" panose="02010600030101010101" pitchFamily="2" charset="-122"/>
              </a:rPr>
              <a:t>X</a:t>
            </a:r>
            <a:endParaRPr lang="en-GB" altLang="ja-JP" dirty="0">
              <a:latin typeface="DengXian" panose="02010600030101010101" pitchFamily="2" charset="-122"/>
              <a:ea typeface="DengXian" panose="02010600030101010101" pitchFamily="2" charset="-122"/>
            </a:endParaRPr>
          </a:p>
          <a:p>
            <a:endParaRPr lang="en-GB" dirty="0">
              <a:latin typeface="+mj-lt"/>
            </a:endParaRPr>
          </a:p>
          <a:p>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690886" y="2106612"/>
            <a:ext cx="1905000" cy="685800"/>
          </a:xfrm>
          <a:prstGeom prst="rect">
            <a:avLst/>
          </a:prstGeom>
        </p:spPr>
      </p:pic>
      <p:pic>
        <p:nvPicPr>
          <p:cNvPr id="5" name="Picture 4"/>
          <p:cNvPicPr>
            <a:picLocks noChangeAspect="1"/>
          </p:cNvPicPr>
          <p:nvPr/>
        </p:nvPicPr>
        <p:blipFill>
          <a:blip r:embed="rId2"/>
          <a:stretch>
            <a:fillRect/>
          </a:stretch>
        </p:blipFill>
        <p:spPr>
          <a:xfrm>
            <a:off x="3733800" y="3121024"/>
            <a:ext cx="4724400" cy="1409700"/>
          </a:xfrm>
          <a:prstGeom prst="rect">
            <a:avLst/>
          </a:prstGeom>
        </p:spPr>
      </p:pic>
      <p:pic>
        <p:nvPicPr>
          <p:cNvPr id="6" name="Picture 5"/>
          <p:cNvPicPr>
            <a:picLocks noChangeAspect="1"/>
          </p:cNvPicPr>
          <p:nvPr/>
        </p:nvPicPr>
        <p:blipFill>
          <a:blip r:embed="rId3"/>
          <a:stretch>
            <a:fillRect/>
          </a:stretch>
        </p:blipFill>
        <p:spPr>
          <a:xfrm>
            <a:off x="4954661" y="5294313"/>
            <a:ext cx="2282678" cy="49529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DengXian" panose="02010600030101010101" pitchFamily="2" charset="-122"/>
                <a:ea typeface="DengXian" panose="02010600030101010101" pitchFamily="2" charset="-122"/>
              </a:rPr>
              <a:t>数据矩阵的奇异值分解算法 </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主成分分析归结于求协方差矩阵</a:t>
            </a:r>
            <a:r>
              <a:rPr lang="en-US" altLang="zh-CN" dirty="0">
                <a:latin typeface="DengXian" panose="02010600030101010101" pitchFamily="2" charset="-122"/>
                <a:ea typeface="DengXian" panose="02010600030101010101" pitchFamily="2" charset="-122"/>
              </a:rPr>
              <a:t>S</a:t>
            </a:r>
            <a:r>
              <a:rPr lang="en-US" altLang="zh-CN" baseline="-25000"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的特征值和对应的单位特征向量</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问题转化为求矩阵</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X</a:t>
            </a:r>
            <a:r>
              <a:rPr lang="en-GB" dirty="0">
                <a:solidFill>
                  <a:prstClr val="black"/>
                </a:solidFill>
                <a:latin typeface="Calibri Light" panose="020F0302020204030204"/>
              </a:rPr>
              <a:t>’</a:t>
            </a:r>
            <a:r>
              <a:rPr lang="en-GB" altLang="ja-JP" baseline="30000" dirty="0">
                <a:latin typeface="DengXian" panose="02010600030101010101" pitchFamily="2" charset="-122"/>
                <a:ea typeface="DengXian" panose="02010600030101010101" pitchFamily="2" charset="-122"/>
              </a:rPr>
              <a:t>T</a:t>
            </a:r>
            <a:r>
              <a:rPr lang="en-GB" altLang="ja-JP" dirty="0">
                <a:latin typeface="DengXian" panose="02010600030101010101" pitchFamily="2" charset="-122"/>
                <a:ea typeface="DengXian" panose="02010600030101010101" pitchFamily="2" charset="-122"/>
              </a:rPr>
              <a:t>X</a:t>
            </a:r>
            <a:r>
              <a:rPr lang="en-GB" dirty="0">
                <a:solidFill>
                  <a:prstClr val="black"/>
                </a:solidFill>
                <a:latin typeface="Calibri Light" panose="020F0302020204030204"/>
              </a:rPr>
              <a:t>’</a:t>
            </a:r>
            <a:r>
              <a:rPr lang="zh-CN" altLang="en-US" dirty="0">
                <a:solidFill>
                  <a:prstClr val="black"/>
                </a:solidFill>
                <a:latin typeface="Calibri Light" panose="020F0302020204030204"/>
              </a:rPr>
              <a:t> </a:t>
            </a:r>
            <a:r>
              <a:rPr lang="ja-JP" altLang="en-US">
                <a:latin typeface="DengXian" panose="02010600030101010101" pitchFamily="2" charset="-122"/>
                <a:ea typeface="DengXian" panose="02010600030101010101" pitchFamily="2" charset="-122"/>
              </a:rPr>
              <a:t>的特征值和对应的单位特征向量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X</a:t>
            </a:r>
            <a:r>
              <a:rPr lang="en-GB" dirty="0">
                <a:solidFill>
                  <a:prstClr val="black"/>
                </a:solidFill>
                <a:latin typeface="Calibri Light" panose="020F0302020204030204"/>
              </a:rPr>
              <a:t>’</a:t>
            </a:r>
            <a:r>
              <a:rPr lang="zh-CN" altLang="en-US" dirty="0">
                <a:solidFill>
                  <a:prstClr val="black"/>
                </a:solidFill>
                <a:latin typeface="Calibri Light" panose="020F0302020204030204"/>
              </a:rPr>
              <a:t> </a:t>
            </a:r>
            <a:r>
              <a:rPr lang="ja-JP" altLang="en-US">
                <a:latin typeface="DengXian" panose="02010600030101010101" pitchFamily="2" charset="-122"/>
                <a:ea typeface="DengXian" panose="02010600030101010101" pitchFamily="2" charset="-122"/>
              </a:rPr>
              <a:t>的截断奇异值分解为</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那么</a:t>
            </a:r>
            <a:r>
              <a:rPr lang="en-GB" altLang="ja-JP" dirty="0">
                <a:latin typeface="DengXian" panose="02010600030101010101" pitchFamily="2" charset="-122"/>
                <a:ea typeface="DengXian" panose="02010600030101010101" pitchFamily="2" charset="-122"/>
              </a:rPr>
              <a:t>V</a:t>
            </a:r>
            <a:r>
              <a:rPr lang="ja-JP" altLang="en-US">
                <a:latin typeface="DengXian" panose="02010600030101010101" pitchFamily="2" charset="-122"/>
                <a:ea typeface="DengXian" panose="02010600030101010101" pitchFamily="2" charset="-122"/>
              </a:rPr>
              <a:t>的列向量就是</a:t>
            </a:r>
            <a:r>
              <a:rPr lang="zh-CN" altLang="en-US" dirty="0">
                <a:latin typeface="DengXian" panose="02010600030101010101" pitchFamily="2" charset="-122"/>
                <a:ea typeface="DengXian" panose="02010600030101010101" pitchFamily="2" charset="-122"/>
              </a:rPr>
              <a:t>     </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的单位特征向量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因此，</a:t>
            </a:r>
            <a:r>
              <a:rPr lang="en-GB" altLang="ja-JP" dirty="0">
                <a:latin typeface="DengXian" panose="02010600030101010101" pitchFamily="2" charset="-122"/>
                <a:ea typeface="DengXian" panose="02010600030101010101" pitchFamily="2" charset="-122"/>
              </a:rPr>
              <a:t>V</a:t>
            </a:r>
            <a:r>
              <a:rPr lang="ja-JP" altLang="en-US">
                <a:latin typeface="DengXian" panose="02010600030101010101" pitchFamily="2" charset="-122"/>
                <a:ea typeface="DengXian" panose="02010600030101010101" pitchFamily="2" charset="-122"/>
              </a:rPr>
              <a:t>的列向量就是</a:t>
            </a:r>
            <a:r>
              <a:rPr lang="en-US" altLang="zh-CN"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的主成分</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于是，求</a:t>
            </a:r>
            <a:r>
              <a:rPr lang="en-US" altLang="zh-CN"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主成分可以通过求</a:t>
            </a:r>
            <a:r>
              <a:rPr lang="en-GB" altLang="ja-JP" dirty="0">
                <a:latin typeface="DengXian" panose="02010600030101010101" pitchFamily="2" charset="-122"/>
                <a:ea typeface="DengXian" panose="02010600030101010101" pitchFamily="2" charset="-122"/>
              </a:rPr>
              <a:t>X</a:t>
            </a:r>
            <a:r>
              <a:rPr lang="en-GB" dirty="0">
                <a:solidFill>
                  <a:prstClr val="black"/>
                </a:solidFill>
                <a:latin typeface="Calibri Light" panose="020F0302020204030204"/>
              </a:rPr>
              <a:t>’</a:t>
            </a:r>
            <a:r>
              <a:rPr lang="ja-JP" altLang="en-US">
                <a:latin typeface="DengXian" panose="02010600030101010101" pitchFamily="2" charset="-122"/>
                <a:ea typeface="DengXian" panose="02010600030101010101" pitchFamily="2" charset="-122"/>
              </a:rPr>
              <a:t>的奇异值分解来实现。</a:t>
            </a:r>
            <a:endParaRPr lang="en-GB" altLang="ja-JP"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5690886" y="4187032"/>
            <a:ext cx="1333500" cy="381000"/>
          </a:xfrm>
          <a:prstGeom prst="rect">
            <a:avLst/>
          </a:prstGeom>
        </p:spPr>
      </p:pic>
      <p:pic>
        <p:nvPicPr>
          <p:cNvPr id="6" name="Picture 5"/>
          <p:cNvPicPr>
            <a:picLocks noChangeAspect="1"/>
          </p:cNvPicPr>
          <p:nvPr/>
        </p:nvPicPr>
        <p:blipFill>
          <a:blip r:embed="rId2"/>
          <a:stretch>
            <a:fillRect/>
          </a:stretch>
        </p:blipFill>
        <p:spPr>
          <a:xfrm>
            <a:off x="1225362" y="4568032"/>
            <a:ext cx="1371600" cy="4064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主要成分分析算法</a:t>
            </a:r>
            <a:endParaRPr lang="zh-CN" alt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489200" y="1950845"/>
            <a:ext cx="7213600" cy="3771900"/>
          </a:xfrm>
          <a:prstGeom prst="rect">
            <a:avLst/>
          </a:prstGeom>
        </p:spPr>
      </p:pic>
      <p:pic>
        <p:nvPicPr>
          <p:cNvPr id="5" name="Picture 4"/>
          <p:cNvPicPr>
            <a:picLocks noChangeAspect="1"/>
          </p:cNvPicPr>
          <p:nvPr/>
        </p:nvPicPr>
        <p:blipFill rotWithShape="1">
          <a:blip r:embed="rId2"/>
          <a:srcRect t="8763" b="14252"/>
          <a:stretch>
            <a:fillRect/>
          </a:stretch>
        </p:blipFill>
        <p:spPr>
          <a:xfrm>
            <a:off x="2368550" y="5596758"/>
            <a:ext cx="7454900" cy="12612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在新坐标系里，数据中的变量</a:t>
            </a:r>
            <a:r>
              <a:rPr lang="en-US" altLang="ja-JP" dirty="0">
                <a:latin typeface="DengXian" panose="02010600030101010101" pitchFamily="2" charset="-122"/>
                <a:ea typeface="DengXian" panose="02010600030101010101" pitchFamily="2" charset="-122"/>
              </a:rPr>
              <a:t>y</a:t>
            </a:r>
            <a:r>
              <a:rPr lang="en-US" altLang="ja-JP"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和</a:t>
            </a:r>
            <a:r>
              <a:rPr lang="en-US" altLang="ja-JP" dirty="0">
                <a:latin typeface="DengXian" panose="02010600030101010101" pitchFamily="2" charset="-122"/>
                <a:ea typeface="DengXian" panose="02010600030101010101" pitchFamily="2" charset="-122"/>
              </a:rPr>
              <a:t>y</a:t>
            </a:r>
            <a:r>
              <a:rPr lang="en-US" altLang="ja-JP"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是线性无关的，当知道其中 一个变量</a:t>
            </a:r>
            <a:r>
              <a:rPr lang="en-US" altLang="ja-JP" dirty="0">
                <a:latin typeface="DengXian" panose="02010600030101010101" pitchFamily="2" charset="-122"/>
                <a:ea typeface="DengXian" panose="02010600030101010101" pitchFamily="2" charset="-122"/>
              </a:rPr>
              <a:t>y</a:t>
            </a:r>
            <a:r>
              <a:rPr lang="en-US" altLang="ja-JP"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的取值时，对另一个变量</a:t>
            </a:r>
            <a:r>
              <a:rPr lang="en-US" altLang="ja-JP" dirty="0">
                <a:latin typeface="DengXian" panose="02010600030101010101" pitchFamily="2" charset="-122"/>
                <a:ea typeface="DengXian" panose="02010600030101010101" pitchFamily="2" charset="-122"/>
              </a:rPr>
              <a:t>y</a:t>
            </a:r>
            <a:r>
              <a:rPr lang="en-US" altLang="ja-JP"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的预测是完全随机的</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反之亦然</a:t>
            </a:r>
            <a:endParaRPr lang="en-GB"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如果主成分分析只取</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第一主成分，即新坐标系的</a:t>
            </a:r>
            <a:endParaRPr lang="en-GB" altLang="ja-JP" dirty="0">
              <a:latin typeface="DengXian" panose="02010600030101010101" pitchFamily="2" charset="-122"/>
              <a:ea typeface="DengXian" panose="02010600030101010101" pitchFamily="2" charset="-122"/>
            </a:endParaRPr>
          </a:p>
          <a:p>
            <a:pPr marL="457200" lvl="1" indent="0">
              <a:buNone/>
            </a:pPr>
            <a:r>
              <a:rPr lang="en-GB"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轴，那么等价于将数据投影</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在椭圆长轴上， 用这个主轴</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表示数据，将二维空间的数</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据压缩到一维空间中。</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444701" y="3051195"/>
            <a:ext cx="6220428" cy="28001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假设有两个变量</a:t>
            </a:r>
            <a:r>
              <a:rPr lang="en-GB"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2</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三个样本点</a:t>
            </a:r>
            <a:r>
              <a:rPr lang="en-GB" altLang="zh-CN" dirty="0">
                <a:latin typeface="DengXian" panose="02010600030101010101" pitchFamily="2" charset="-122"/>
                <a:ea typeface="DengXian" panose="02010600030101010101" pitchFamily="2" charset="-122"/>
              </a:rPr>
              <a:t>A</a:t>
            </a:r>
            <a:r>
              <a:rPr lang="zh-CN" altLang="en-GB"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B</a:t>
            </a:r>
            <a:r>
              <a:rPr lang="zh-CN" altLang="en-US"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C</a:t>
            </a:r>
            <a:r>
              <a:rPr lang="zh-CN" altLang="en-GB"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样本分布在由</a:t>
            </a:r>
            <a:r>
              <a:rPr lang="en-GB"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轴组成的坐标系中</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对坐标系进行旋转变换，得到新的</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坐标轴</a:t>
            </a:r>
            <a:r>
              <a:rPr lang="en-GB"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表示新的变量</a:t>
            </a:r>
            <a:r>
              <a:rPr lang="en-GB"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 </a:t>
            </a:r>
            <a:endParaRPr lang="en-US"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样本点</a:t>
            </a:r>
            <a:r>
              <a:rPr lang="en-GB" altLang="ja-JP" dirty="0">
                <a:latin typeface="DengXian" panose="02010600030101010101" pitchFamily="2" charset="-122"/>
                <a:ea typeface="DengXian" panose="02010600030101010101" pitchFamily="2" charset="-122"/>
              </a:rPr>
              <a:t>A</a:t>
            </a:r>
            <a:r>
              <a:rPr lang="zh-CN" altLang="en-US"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B</a:t>
            </a:r>
            <a:r>
              <a:rPr lang="zh-CN" altLang="en-US"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C</a:t>
            </a:r>
            <a:r>
              <a:rPr lang="ja-JP" altLang="en-US">
                <a:latin typeface="DengXian" panose="02010600030101010101" pitchFamily="2" charset="-122"/>
                <a:ea typeface="DengXian" panose="02010600030101010101" pitchFamily="2" charset="-122"/>
              </a:rPr>
              <a:t>在</a:t>
            </a:r>
            <a:r>
              <a:rPr lang="en-GB"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轴上投影，</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得到</a:t>
            </a:r>
            <a:r>
              <a:rPr lang="en-GB"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轴的坐标值</a:t>
            </a:r>
            <a:r>
              <a:rPr lang="en-GB" altLang="ja-JP" dirty="0">
                <a:latin typeface="DengXian" panose="02010600030101010101" pitchFamily="2" charset="-122"/>
                <a:ea typeface="DengXian" panose="02010600030101010101" pitchFamily="2" charset="-122"/>
              </a:rPr>
              <a:t>A'</a:t>
            </a:r>
            <a:r>
              <a:rPr lang="ja-JP" altLang="en-GB">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B'</a:t>
            </a:r>
            <a:r>
              <a:rPr lang="ja-JP" altLang="en-GB">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C'</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829424" y="2939795"/>
            <a:ext cx="4524376" cy="34358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zh-CN" altLang="en-US"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fontScale="85000" lnSpcReduction="20000"/>
          </a:bodyPr>
          <a:lstStyle/>
          <a:p>
            <a:r>
              <a:rPr lang="ja-JP" altLang="en-US">
                <a:latin typeface="DengXian" panose="02010600030101010101" pitchFamily="2" charset="-122"/>
                <a:ea typeface="DengXian" panose="02010600030101010101" pitchFamily="2" charset="-122"/>
              </a:rPr>
              <a:t>坐标值的平方和</a:t>
            </a:r>
            <a:r>
              <a:rPr lang="en-GB" altLang="zh-CN" dirty="0">
                <a:latin typeface="DengXian" panose="02010600030101010101" pitchFamily="2" charset="-122"/>
                <a:ea typeface="DengXian" panose="02010600030101010101" pitchFamily="2" charset="-122"/>
              </a:rPr>
              <a:t>OA'</a:t>
            </a:r>
            <a:r>
              <a:rPr lang="en-GB" altLang="zh-CN" baseline="30000" dirty="0">
                <a:latin typeface="DengXian" panose="02010600030101010101" pitchFamily="2" charset="-122"/>
                <a:ea typeface="DengXian" panose="02010600030101010101" pitchFamily="2" charset="-122"/>
              </a:rPr>
              <a:t>2</a:t>
            </a:r>
            <a:r>
              <a:rPr lang="en-GB" altLang="zh-CN" dirty="0">
                <a:latin typeface="DengXian" panose="02010600030101010101" pitchFamily="2" charset="-122"/>
                <a:ea typeface="DengXian" panose="02010600030101010101" pitchFamily="2" charset="-122"/>
              </a:rPr>
              <a:t> + OB'</a:t>
            </a:r>
            <a:r>
              <a:rPr lang="en-GB" altLang="zh-CN" baseline="30000" dirty="0">
                <a:latin typeface="DengXian" panose="02010600030101010101" pitchFamily="2" charset="-122"/>
                <a:ea typeface="DengXian" panose="02010600030101010101" pitchFamily="2" charset="-122"/>
              </a:rPr>
              <a:t>2</a:t>
            </a:r>
            <a:r>
              <a:rPr lang="en-GB" altLang="zh-CN" dirty="0">
                <a:latin typeface="DengXian" panose="02010600030101010101" pitchFamily="2" charset="-122"/>
                <a:ea typeface="DengXian" panose="02010600030101010101" pitchFamily="2" charset="-122"/>
              </a:rPr>
              <a:t> + OC'</a:t>
            </a:r>
            <a:r>
              <a:rPr lang="en-GB" altLang="zh-CN" baseline="30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表示样本在变量</a:t>
            </a:r>
            <a:r>
              <a:rPr lang="en-GB"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上的方差和</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主成分分析旨在选取正交变换中方差最大的</a:t>
            </a:r>
            <a:endParaRPr lang="en-US"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变量</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作为第一主成分，也就是旋转变换中坐标值</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的平方和最大的轴</a:t>
            </a:r>
            <a:endParaRPr lang="en-US" altLang="ja-JP"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en-GB" altLang="zh-CN" dirty="0">
                <a:latin typeface="DengXian" panose="02010600030101010101" pitchFamily="2" charset="-122"/>
                <a:ea typeface="DengXian" panose="02010600030101010101" pitchFamily="2" charset="-122"/>
              </a:rPr>
              <a:t>OA'</a:t>
            </a:r>
            <a:r>
              <a:rPr lang="en-GB" altLang="zh-CN" baseline="30000" dirty="0">
                <a:latin typeface="DengXian" panose="02010600030101010101" pitchFamily="2" charset="-122"/>
                <a:ea typeface="DengXian" panose="02010600030101010101" pitchFamily="2" charset="-122"/>
              </a:rPr>
              <a:t>2</a:t>
            </a:r>
            <a:r>
              <a:rPr lang="en-GB" altLang="zh-CN" dirty="0">
                <a:latin typeface="DengXian" panose="02010600030101010101" pitchFamily="2" charset="-122"/>
                <a:ea typeface="DengXian" panose="02010600030101010101" pitchFamily="2" charset="-122"/>
              </a:rPr>
              <a:t> + OB'</a:t>
            </a:r>
            <a:r>
              <a:rPr lang="en-GB" altLang="zh-CN" baseline="30000" dirty="0">
                <a:latin typeface="DengXian" panose="02010600030101010101" pitchFamily="2" charset="-122"/>
                <a:ea typeface="DengXian" panose="02010600030101010101" pitchFamily="2" charset="-122"/>
              </a:rPr>
              <a:t>2</a:t>
            </a:r>
            <a:r>
              <a:rPr lang="en-GB" altLang="zh-CN" dirty="0">
                <a:latin typeface="DengXian" panose="02010600030101010101" pitchFamily="2" charset="-122"/>
                <a:ea typeface="DengXian" panose="02010600030101010101" pitchFamily="2" charset="-122"/>
              </a:rPr>
              <a:t> + OC'</a:t>
            </a:r>
            <a:r>
              <a:rPr lang="en-GB" altLang="zh-CN" baseline="30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最大等价于样本点到</a:t>
            </a:r>
            <a:endParaRPr lang="en-US" altLang="ja-JP" dirty="0">
              <a:latin typeface="DengXian" panose="02010600030101010101" pitchFamily="2" charset="-122"/>
              <a:ea typeface="DengXian" panose="02010600030101010101" pitchFamily="2" charset="-122"/>
            </a:endParaRPr>
          </a:p>
          <a:p>
            <a:pPr marL="457200" lvl="1" indent="0">
              <a:buNone/>
            </a:pPr>
            <a:r>
              <a:rPr lang="en-GB" altLang="ja-JP" dirty="0">
                <a:latin typeface="DengXian" panose="02010600030101010101" pitchFamily="2" charset="-122"/>
                <a:ea typeface="DengXian" panose="02010600030101010101" pitchFamily="2" charset="-122"/>
              </a:rPr>
              <a:t>y</a:t>
            </a:r>
            <a:r>
              <a:rPr lang="en-US" altLang="zh-CN" baseline="-25000"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轴的距离的平方和</a:t>
            </a:r>
            <a:r>
              <a:rPr lang="en-GB" altLang="zh-CN" dirty="0">
                <a:latin typeface="DengXian" panose="02010600030101010101" pitchFamily="2" charset="-122"/>
                <a:ea typeface="DengXian" panose="02010600030101010101" pitchFamily="2" charset="-122"/>
              </a:rPr>
              <a:t>AA'</a:t>
            </a:r>
            <a:r>
              <a:rPr lang="en-GB" altLang="zh-CN" baseline="30000" dirty="0">
                <a:latin typeface="DengXian" panose="02010600030101010101" pitchFamily="2" charset="-122"/>
                <a:ea typeface="DengXian" panose="02010600030101010101" pitchFamily="2" charset="-122"/>
              </a:rPr>
              <a:t>2</a:t>
            </a:r>
            <a:r>
              <a:rPr lang="en-GB" altLang="zh-CN" dirty="0">
                <a:latin typeface="DengXian" panose="02010600030101010101" pitchFamily="2" charset="-122"/>
                <a:ea typeface="DengXian" panose="02010600030101010101" pitchFamily="2" charset="-122"/>
              </a:rPr>
              <a:t> + BB'</a:t>
            </a:r>
            <a:r>
              <a:rPr lang="en-GB" altLang="zh-CN" baseline="30000" dirty="0">
                <a:latin typeface="DengXian" panose="02010600030101010101" pitchFamily="2" charset="-122"/>
                <a:ea typeface="DengXian" panose="02010600030101010101" pitchFamily="2" charset="-122"/>
              </a:rPr>
              <a:t>2</a:t>
            </a:r>
            <a:r>
              <a:rPr lang="en-GB" altLang="zh-CN" dirty="0">
                <a:latin typeface="DengXian" panose="02010600030101010101" pitchFamily="2" charset="-122"/>
                <a:ea typeface="DengXian" panose="02010600030101010101" pitchFamily="2" charset="-122"/>
              </a:rPr>
              <a:t> + CC’</a:t>
            </a:r>
            <a:r>
              <a:rPr lang="en-GB" altLang="zh-CN" baseline="30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最小</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主成分分析在旋转变换中选取离样本点的距</a:t>
            </a:r>
            <a:endParaRPr lang="en-GB"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离平方和最小的轴，作为第一主成分。第二主成分</a:t>
            </a:r>
            <a:endParaRPr lang="en-US"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等的选取，在保证与已选坐标轴正交的条件下，</a:t>
            </a:r>
            <a:endParaRPr lang="en-US" altLang="ja-JP" dirty="0">
              <a:latin typeface="DengXian" panose="02010600030101010101" pitchFamily="2" charset="-122"/>
              <a:ea typeface="DengXian" panose="02010600030101010101" pitchFamily="2" charset="-122"/>
            </a:endParaRPr>
          </a:p>
          <a:p>
            <a:pPr marL="457200" lvl="1" indent="0">
              <a:buNone/>
            </a:pPr>
            <a:r>
              <a:rPr lang="ja-JP" altLang="en-US">
                <a:latin typeface="DengXian" panose="02010600030101010101" pitchFamily="2" charset="-122"/>
                <a:ea typeface="DengXian" panose="02010600030101010101" pitchFamily="2" charset="-122"/>
              </a:rPr>
              <a:t>类似地进行</a:t>
            </a:r>
            <a:endParaRPr lang="en-GB" altLang="zh-CN"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6976630" y="2974963"/>
            <a:ext cx="4524376" cy="34358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6091</Words>
  <Application>WPS 演示</Application>
  <PresentationFormat>Widescreen</PresentationFormat>
  <Paragraphs>560</Paragraphs>
  <Slides>67</Slides>
  <Notes>67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Arial</vt:lpstr>
      <vt:lpstr>宋体</vt:lpstr>
      <vt:lpstr>Wingdings</vt:lpstr>
      <vt:lpstr>DengXian</vt:lpstr>
      <vt:lpstr>Calibri</vt:lpstr>
      <vt:lpstr>微软雅黑</vt:lpstr>
      <vt:lpstr>Arial Unicode MS</vt:lpstr>
      <vt:lpstr>等线</vt:lpstr>
      <vt:lpstr>Calibri Light</vt:lpstr>
      <vt:lpstr>Office Theme</vt:lpstr>
      <vt:lpstr>PowerPoint 演示文稿</vt:lpstr>
      <vt:lpstr>主成分分析</vt:lpstr>
      <vt:lpstr>基本想法</vt:lpstr>
      <vt:lpstr>基本想法</vt:lpstr>
      <vt:lpstr>例</vt:lpstr>
      <vt:lpstr>例</vt:lpstr>
      <vt:lpstr>例</vt:lpstr>
      <vt:lpstr>例</vt:lpstr>
      <vt:lpstr>例</vt:lpstr>
      <vt:lpstr>主成分分析</vt:lpstr>
      <vt:lpstr>定义和导出</vt:lpstr>
      <vt:lpstr>定义和导出</vt:lpstr>
      <vt:lpstr>定义和导出</vt:lpstr>
      <vt:lpstr>定义和导出</vt:lpstr>
      <vt:lpstr>定义和导出</vt:lpstr>
      <vt:lpstr>主要性质</vt:lpstr>
      <vt:lpstr>主要性质</vt:lpstr>
      <vt:lpstr>主要性质</vt:lpstr>
      <vt:lpstr>主要性质</vt:lpstr>
      <vt:lpstr>主要性质</vt:lpstr>
      <vt:lpstr>主要性质</vt:lpstr>
      <vt:lpstr>主要性质</vt:lpstr>
      <vt:lpstr>主要性质</vt:lpstr>
      <vt:lpstr>主要性质</vt:lpstr>
      <vt:lpstr>总体主成分的性质</vt:lpstr>
      <vt:lpstr>总体主成分的性质</vt:lpstr>
      <vt:lpstr>总体主成分的性质</vt:lpstr>
      <vt:lpstr>总体主成分的性质</vt:lpstr>
      <vt:lpstr>主成分的个数</vt:lpstr>
      <vt:lpstr>主成分的个数</vt:lpstr>
      <vt:lpstr>主成分的个数</vt:lpstr>
      <vt:lpstr>主成分的个数</vt:lpstr>
      <vt:lpstr>主成分的个数</vt:lpstr>
      <vt:lpstr>主成分的个数</vt:lpstr>
      <vt:lpstr>主成分的个数</vt:lpstr>
      <vt:lpstr>主成分的个数</vt:lpstr>
      <vt:lpstr>主成分的个数</vt:lpstr>
      <vt:lpstr>主成分的个数</vt:lpstr>
      <vt:lpstr>规范化变量的总体主成分 </vt:lpstr>
      <vt:lpstr>规范化变量的总体主成分 </vt:lpstr>
      <vt:lpstr>规范化变量的总体主成分 </vt:lpstr>
      <vt:lpstr>规范化变量的总体主成分 </vt:lpstr>
      <vt:lpstr>样本主成分分析</vt:lpstr>
      <vt:lpstr>样本主成分的定义和性质</vt:lpstr>
      <vt:lpstr>样本主成分的定义和性质</vt:lpstr>
      <vt:lpstr>样本主成分的定义和性质</vt:lpstr>
      <vt:lpstr>样本主成分的定义和性质</vt:lpstr>
      <vt:lpstr>样本主成分的定义和性质</vt:lpstr>
      <vt:lpstr>样本主成分的定义和性质</vt:lpstr>
      <vt:lpstr>样本主成分的定义和性质</vt:lpstr>
      <vt:lpstr>样本主成分的定义和性质</vt:lpstr>
      <vt:lpstr>相关矩阵的特征值分解算法 </vt:lpstr>
      <vt:lpstr>相关矩阵的特征值分解算法 </vt:lpstr>
      <vt:lpstr>相关矩阵的特征值分解算法 </vt:lpstr>
      <vt:lpstr>相关矩阵的特征值分解算法 </vt:lpstr>
      <vt:lpstr>相关矩阵的特征值分解算法 </vt:lpstr>
      <vt:lpstr>例</vt:lpstr>
      <vt:lpstr>例</vt:lpstr>
      <vt:lpstr>例</vt:lpstr>
      <vt:lpstr>例</vt:lpstr>
      <vt:lpstr>例</vt:lpstr>
      <vt:lpstr>例</vt:lpstr>
      <vt:lpstr>例</vt:lpstr>
      <vt:lpstr>数据矩阵的奇异值分解算法 </vt:lpstr>
      <vt:lpstr>数据矩阵的奇异值分解算法 </vt:lpstr>
      <vt:lpstr>数据矩阵的奇异值分解算法 </vt:lpstr>
      <vt:lpstr>主要成分分析算法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王倩</cp:lastModifiedBy>
  <cp:revision>32</cp:revision>
  <dcterms:created xsi:type="dcterms:W3CDTF">2019-09-01T04:51:00Z</dcterms:created>
  <dcterms:modified xsi:type="dcterms:W3CDTF">2019-09-12T06:18:23Z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